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</p:sldMasterIdLst>
  <p:notesMasterIdLst>
    <p:notesMasterId r:id="rId29"/>
  </p:notesMasterIdLst>
  <p:handoutMasterIdLst>
    <p:handoutMasterId r:id="rId30"/>
  </p:handout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  <p:sldId id="277" r:id="rId24"/>
    <p:sldId id="278" r:id="rId25"/>
    <p:sldId id="279" r:id="rId26"/>
    <p:sldId id="280" r:id="rId27"/>
    <p:sldId id="281" r:id="rId28"/>
  </p:sldIdLst>
  <p:sldSz cx="8640763" cy="6483350"/>
  <p:notesSz cx="6858000" cy="9144000"/>
  <p:defaultTextStyle>
    <a:defPPr>
      <a:defRPr lang="en-US"/>
    </a:defPPr>
    <a:lvl1pPr algn="l" defTabSz="4318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Calibri" charset="0"/>
        <a:ea typeface="+mn-ea"/>
        <a:cs typeface="+mn-cs"/>
      </a:defRPr>
    </a:lvl1pPr>
    <a:lvl2pPr marL="431800" indent="25400" algn="l" defTabSz="4318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Calibri" charset="0"/>
        <a:ea typeface="+mn-ea"/>
        <a:cs typeface="+mn-cs"/>
      </a:defRPr>
    </a:lvl2pPr>
    <a:lvl3pPr marL="863600" indent="50800" algn="l" defTabSz="4318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Calibri" charset="0"/>
        <a:ea typeface="+mn-ea"/>
        <a:cs typeface="+mn-cs"/>
      </a:defRPr>
    </a:lvl3pPr>
    <a:lvl4pPr marL="1295400" indent="76200" algn="l" defTabSz="4318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Calibri" charset="0"/>
        <a:ea typeface="+mn-ea"/>
        <a:cs typeface="+mn-cs"/>
      </a:defRPr>
    </a:lvl4pPr>
    <a:lvl5pPr marL="1727200" indent="101600" algn="l" defTabSz="4318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Calibri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59" autoAdjust="0"/>
    <p:restoredTop sz="97171" autoAdjust="0"/>
  </p:normalViewPr>
  <p:slideViewPr>
    <p:cSldViewPr snapToGrid="0" snapToObjects="1">
      <p:cViewPr varScale="1">
        <p:scale>
          <a:sx n="81" d="100"/>
          <a:sy n="81" d="100"/>
        </p:scale>
        <p:origin x="-1536" y="-96"/>
      </p:cViewPr>
      <p:guideLst>
        <p:guide orient="horz" pos="2042"/>
        <p:guide pos="27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3210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3210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7CC5B71-721A-CD41-B17A-663C556507FF}" type="datetimeFigureOut">
              <a:rPr lang="en-US"/>
              <a:pPr>
                <a:defRPr/>
              </a:pPr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3210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3210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2D8C99-5D8F-ED40-9BC3-89834588C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07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3210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3210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70F7361-3E6B-0449-A1F0-2747BE447320}" type="datetimeFigureOut">
              <a:rPr lang="en-US"/>
              <a:pPr>
                <a:defRPr/>
              </a:pPr>
              <a:t>4/18/2019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11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3210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3210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4E6CE0-25BE-E84F-AD07-3EA1E37AA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94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E6CE0-25BE-E84F-AD07-3EA1E37AAA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80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E6CE0-25BE-E84F-AD07-3EA1E37AAA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80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E6CE0-25BE-E84F-AD07-3EA1E37AAA6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80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E6CE0-25BE-E84F-AD07-3EA1E37AAA6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80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E6CE0-25BE-E84F-AD07-3EA1E37AAA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80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E6CE0-25BE-E84F-AD07-3EA1E37AAA6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80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E6CE0-25BE-E84F-AD07-3EA1E37AAA6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80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E6CE0-25BE-E84F-AD07-3EA1E37AAA6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80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E6CE0-25BE-E84F-AD07-3EA1E37AAA6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80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E6CE0-25BE-E84F-AD07-3EA1E37AAA6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80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E6CE0-25BE-E84F-AD07-3EA1E37AAA6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80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E6CE0-25BE-E84F-AD07-3EA1E37AAA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80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E6CE0-25BE-E84F-AD07-3EA1E37AAA6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80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E6CE0-25BE-E84F-AD07-3EA1E37AAA6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80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E6CE0-25BE-E84F-AD07-3EA1E37AAA6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805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E6CE0-25BE-E84F-AD07-3EA1E37AAA6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805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E6CE0-25BE-E84F-AD07-3EA1E37AAA6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80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E6CE0-25BE-E84F-AD07-3EA1E37AAA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80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E6CE0-25BE-E84F-AD07-3EA1E37AAA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80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E6CE0-25BE-E84F-AD07-3EA1E37AAA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80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E6CE0-25BE-E84F-AD07-3EA1E37AAA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80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E6CE0-25BE-E84F-AD07-3EA1E37AAA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80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E6CE0-25BE-E84F-AD07-3EA1E37AAA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80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E6CE0-25BE-E84F-AD07-3EA1E37AAA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80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57" y="2014041"/>
            <a:ext cx="7344649" cy="1389718"/>
          </a:xfrm>
          <a:prstGeom prst="rect">
            <a:avLst/>
          </a:prstGeom>
        </p:spPr>
        <p:txBody>
          <a:bodyPr lIns="86420" tIns="43210" rIns="86420" bIns="4321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31800" y="6008688"/>
            <a:ext cx="2016125" cy="360362"/>
          </a:xfrm>
          <a:prstGeom prst="rect">
            <a:avLst/>
          </a:prstGeom>
        </p:spPr>
        <p:txBody>
          <a:bodyPr lIns="86420" tIns="43210" rIns="86420" bIns="43210"/>
          <a:lstStyle>
            <a:lvl1pPr algn="l" defTabSz="4321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766AA6-C039-A845-8F31-74C851FB1A45}" type="datetimeFigureOut">
              <a:rPr lang="en-US"/>
              <a:pPr>
                <a:defRPr/>
              </a:pPr>
              <a:t>4/18/2019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52750" y="6008688"/>
            <a:ext cx="2735263" cy="346075"/>
          </a:xfrm>
          <a:prstGeom prst="rect">
            <a:avLst/>
          </a:prstGeom>
        </p:spPr>
        <p:txBody>
          <a:bodyPr lIns="86420" tIns="43210" rIns="86420" bIns="43210"/>
          <a:lstStyle>
            <a:lvl1pPr algn="ctr" defTabSz="432100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7F7F7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2838" y="6008688"/>
            <a:ext cx="2016125" cy="346075"/>
          </a:xfrm>
          <a:prstGeom prst="rect">
            <a:avLst/>
          </a:prstGeom>
        </p:spPr>
        <p:txBody>
          <a:bodyPr lIns="86420" tIns="43210" rIns="86420" bIns="43210"/>
          <a:lstStyle>
            <a:lvl1pPr algn="r" defTabSz="4321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7F7F7F"/>
                </a:solidFill>
                <a:latin typeface="+mn-lt"/>
              </a:defRPr>
            </a:lvl1pPr>
          </a:lstStyle>
          <a:p>
            <a:pPr>
              <a:defRPr/>
            </a:pPr>
            <a:fld id="{7D6947A1-C27E-2F4E-A29C-EE6B87D285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7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4872" y="374904"/>
            <a:ext cx="5587834" cy="2066543"/>
          </a:xfrm>
          <a:prstGeom prst="rect">
            <a:avLst/>
          </a:prstGeom>
        </p:spPr>
        <p:txBody>
          <a:bodyPr lIns="86420" tIns="43210" rIns="86420" bIns="43210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" y="2845470"/>
            <a:ext cx="7444066" cy="1982562"/>
          </a:xfrm>
          <a:prstGeom prst="rect">
            <a:avLst/>
          </a:prstGeom>
        </p:spPr>
        <p:txBody>
          <a:bodyPr lIns="86420" tIns="43210" rIns="86420" bIns="4321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2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8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2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4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6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6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57" y="622309"/>
            <a:ext cx="7344649" cy="1389718"/>
          </a:xfrm>
          <a:prstGeom prst="rect">
            <a:avLst/>
          </a:prstGeom>
        </p:spPr>
        <p:txBody>
          <a:bodyPr lIns="86420" tIns="43210" rIns="86420" bIns="43210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6115" y="2845470"/>
            <a:ext cx="6048534" cy="1656856"/>
          </a:xfrm>
          <a:prstGeom prst="rect">
            <a:avLst/>
          </a:prstGeom>
        </p:spPr>
        <p:txBody>
          <a:bodyPr lIns="86420" tIns="43210" rIns="86420" bIns="4321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2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8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2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4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6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0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8636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31800" rtl="0" eaLnBrk="1" fontAlgn="base" hangingPunct="1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18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charset="0"/>
        </a:defRPr>
      </a:lvl2pPr>
      <a:lvl3pPr algn="ctr" defTabSz="4318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charset="0"/>
        </a:defRPr>
      </a:lvl3pPr>
      <a:lvl4pPr algn="ctr" defTabSz="4318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charset="0"/>
        </a:defRPr>
      </a:lvl4pPr>
      <a:lvl5pPr algn="ctr" defTabSz="4318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charset="0"/>
        </a:defRPr>
      </a:lvl5pPr>
      <a:lvl6pPr marL="457200" algn="ctr" defTabSz="4318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charset="0"/>
        </a:defRPr>
      </a:lvl6pPr>
      <a:lvl7pPr marL="914400" algn="ctr" defTabSz="4318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charset="0"/>
        </a:defRPr>
      </a:lvl7pPr>
      <a:lvl8pPr marL="1371600" algn="ctr" defTabSz="4318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charset="0"/>
        </a:defRPr>
      </a:lvl8pPr>
      <a:lvl9pPr marL="1828800" algn="ctr" defTabSz="4318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charset="0"/>
        </a:defRPr>
      </a:lvl9pPr>
    </p:titleStyle>
    <p:bodyStyle>
      <a:lvl1pPr marL="323850" indent="-323850" algn="l" defTabSz="4318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1675" indent="-269875" algn="l" defTabSz="4318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215900" algn="l" defTabSz="4318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00" indent="-215900" algn="l" defTabSz="4318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100" indent="-215900" algn="l" defTabSz="4318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47700" y="2014538"/>
            <a:ext cx="7345363" cy="2698750"/>
          </a:xfrm>
          <a:prstGeom prst="rect">
            <a:avLst/>
          </a:prstGeom>
        </p:spPr>
        <p:txBody>
          <a:bodyPr lIns="86420" tIns="43210" rIns="86420" bIns="4321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/>
                </a:solidFill>
              </a:rPr>
              <a:t>Click to edit Master title style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538" y="-128588"/>
            <a:ext cx="9340851" cy="661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4318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18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charset="0"/>
        </a:defRPr>
      </a:lvl2pPr>
      <a:lvl3pPr algn="ctr" defTabSz="4318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charset="0"/>
        </a:defRPr>
      </a:lvl3pPr>
      <a:lvl4pPr algn="ctr" defTabSz="4318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charset="0"/>
        </a:defRPr>
      </a:lvl4pPr>
      <a:lvl5pPr algn="ctr" defTabSz="4318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charset="0"/>
        </a:defRPr>
      </a:lvl5pPr>
      <a:lvl6pPr marL="457200" algn="ctr" defTabSz="431800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charset="0"/>
        </a:defRPr>
      </a:lvl6pPr>
      <a:lvl7pPr marL="914400" algn="ctr" defTabSz="431800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charset="0"/>
        </a:defRPr>
      </a:lvl7pPr>
      <a:lvl8pPr marL="1371600" algn="ctr" defTabSz="431800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charset="0"/>
        </a:defRPr>
      </a:lvl8pPr>
      <a:lvl9pPr marL="1828800" algn="ctr" defTabSz="431800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charset="0"/>
        </a:defRPr>
      </a:lvl9pPr>
    </p:titleStyle>
    <p:bodyStyle>
      <a:lvl1pPr marL="323850" indent="-323850" algn="l" defTabSz="431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1675" indent="-269875" algn="l" defTabSz="431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215900" algn="l" defTabSz="431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00" indent="-215900" algn="l" defTabSz="431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100" indent="-215900" algn="l" defTabSz="4318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0" y="24374"/>
            <a:ext cx="8628063" cy="646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7700" y="2014538"/>
            <a:ext cx="7345363" cy="2698750"/>
          </a:xfrm>
          <a:prstGeom prst="rect">
            <a:avLst/>
          </a:prstGeom>
        </p:spPr>
        <p:txBody>
          <a:bodyPr lIns="86420" tIns="43210" rIns="86420" bIns="4321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/>
                </a:solidFill>
              </a:rPr>
              <a:t>Click to edit Master title style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318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18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charset="0"/>
        </a:defRPr>
      </a:lvl2pPr>
      <a:lvl3pPr algn="ctr" defTabSz="4318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charset="0"/>
        </a:defRPr>
      </a:lvl3pPr>
      <a:lvl4pPr algn="ctr" defTabSz="4318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charset="0"/>
        </a:defRPr>
      </a:lvl4pPr>
      <a:lvl5pPr algn="ctr" defTabSz="4318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charset="0"/>
        </a:defRPr>
      </a:lvl5pPr>
      <a:lvl6pPr marL="457200" algn="ctr" defTabSz="431800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charset="0"/>
        </a:defRPr>
      </a:lvl6pPr>
      <a:lvl7pPr marL="914400" algn="ctr" defTabSz="431800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charset="0"/>
        </a:defRPr>
      </a:lvl7pPr>
      <a:lvl8pPr marL="1371600" algn="ctr" defTabSz="431800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charset="0"/>
        </a:defRPr>
      </a:lvl8pPr>
      <a:lvl9pPr marL="1828800" algn="ctr" defTabSz="431800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charset="0"/>
        </a:defRPr>
      </a:lvl9pPr>
    </p:titleStyle>
    <p:bodyStyle>
      <a:lvl1pPr marL="323850" indent="-323850" algn="l" defTabSz="431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1675" indent="-269875" algn="l" defTabSz="431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215900" algn="l" defTabSz="431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00" indent="-215900" algn="l" defTabSz="431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100" indent="-215900" algn="l" defTabSz="4318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 bwMode="auto">
          <a:xfrm>
            <a:off x="647700" y="2014538"/>
            <a:ext cx="7345363" cy="1389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Kirklees Third Sector Leaders: Focus on Health and Social Care</a:t>
            </a:r>
            <a:endParaRPr lang="en-US" altLang="en-US" dirty="0"/>
          </a:p>
        </p:txBody>
      </p:sp>
      <p:sp>
        <p:nvSpPr>
          <p:cNvPr id="8194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5530" y="3408435"/>
            <a:ext cx="8269357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indent="0" algn="ctr">
              <a:buNone/>
            </a:pPr>
            <a:r>
              <a:rPr lang="en-US" altLang="en-US" sz="2400" dirty="0" smtClean="0">
                <a:solidFill>
                  <a:srgbClr val="FFFFFF"/>
                </a:solidFill>
              </a:rPr>
              <a:t>Emily Parry-Harries, Public Health Consultant</a:t>
            </a:r>
          </a:p>
          <a:p>
            <a:pPr marL="0" indent="0" algn="ctr">
              <a:buNone/>
            </a:pPr>
            <a:r>
              <a:rPr lang="en-US" altLang="en-US" sz="2400" dirty="0" smtClean="0">
                <a:solidFill>
                  <a:srgbClr val="FFFFFF"/>
                </a:solidFill>
              </a:rPr>
              <a:t>Steve Brennan, Senior Responsible Officer for Integration and Working Together</a:t>
            </a:r>
            <a:endParaRPr lang="en-US" alt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 bwMode="auto">
          <a:xfrm>
            <a:off x="647700" y="-8071"/>
            <a:ext cx="7345363" cy="138906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/>
              <a:t>Integrated Care Workforce Development Steering Group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708" y="1380991"/>
            <a:ext cx="7722825" cy="3675751"/>
          </a:xfrm>
        </p:spPr>
        <p:txBody>
          <a:bodyPr/>
          <a:lstStyle/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Areas of focus:</a:t>
            </a:r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Not instead of organisational workforce arrangements</a:t>
            </a:r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Looking for what can be added by working together</a:t>
            </a:r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Workforce Strategy by end of May 19</a:t>
            </a:r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Supporting wider systems leadership</a:t>
            </a:r>
            <a:endParaRPr lang="en-GB" dirty="0"/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99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 bwMode="auto">
          <a:xfrm>
            <a:off x="647700" y="-8071"/>
            <a:ext cx="7345363" cy="138906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West Yorkshire &amp;</a:t>
            </a:r>
            <a:br>
              <a:rPr lang="en-GB" altLang="en-US" dirty="0" smtClean="0"/>
            </a:br>
            <a:r>
              <a:rPr lang="en-GB" altLang="en-US" dirty="0" smtClean="0"/>
              <a:t>Harrogate Context</a:t>
            </a:r>
            <a:endParaRPr lang="en-GB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708" y="1380991"/>
            <a:ext cx="7722825" cy="3675751"/>
          </a:xfrm>
        </p:spPr>
        <p:txBody>
          <a:bodyPr/>
          <a:lstStyle/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Here to stay</a:t>
            </a:r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Increased emphasis/role</a:t>
            </a:r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Helpful</a:t>
            </a:r>
            <a:endParaRPr lang="en-GB" dirty="0"/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91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 bwMode="auto">
          <a:xfrm>
            <a:off x="647700" y="-8071"/>
            <a:ext cx="7345363" cy="138906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National Context</a:t>
            </a:r>
            <a:endParaRPr lang="en-GB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708" y="1380991"/>
            <a:ext cx="7722825" cy="3675751"/>
          </a:xfrm>
        </p:spPr>
        <p:txBody>
          <a:bodyPr/>
          <a:lstStyle/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Integration of Health and Social Care</a:t>
            </a:r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NHS Plan emphasises this </a:t>
            </a:r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Social Care Green Paper</a:t>
            </a:r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Possible System Changes</a:t>
            </a:r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Locally led</a:t>
            </a:r>
            <a:endParaRPr lang="en-GB" dirty="0"/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62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 bwMode="auto">
          <a:xfrm>
            <a:off x="647700" y="-8071"/>
            <a:ext cx="7345363" cy="138906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Areas of Focus and Opportunities</a:t>
            </a:r>
            <a:endParaRPr lang="en-GB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708" y="1380991"/>
            <a:ext cx="7722825" cy="3675751"/>
          </a:xfrm>
        </p:spPr>
        <p:txBody>
          <a:bodyPr/>
          <a:lstStyle/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Kirklees Health and Wellbeing Plan and 7 Kirklees Outcomes</a:t>
            </a:r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Primary Care Networks</a:t>
            </a:r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Population Health Management</a:t>
            </a:r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Wider Systems Leadership &amp; workforce</a:t>
            </a:r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979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0" y="175846"/>
            <a:ext cx="8643693" cy="619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7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 bwMode="auto">
          <a:xfrm>
            <a:off x="647700" y="-8071"/>
            <a:ext cx="7345363" cy="138906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7 Kirklees Outcomes</a:t>
            </a:r>
            <a:endParaRPr lang="en-GB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116013"/>
            <a:ext cx="7645400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37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 bwMode="auto">
          <a:xfrm>
            <a:off x="647700" y="-8071"/>
            <a:ext cx="7345363" cy="138906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Primary Care Networks – Our Vision</a:t>
            </a:r>
            <a:endParaRPr lang="en-GB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227992"/>
            <a:ext cx="8072438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06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 bwMode="auto">
          <a:xfrm>
            <a:off x="647700" y="-8071"/>
            <a:ext cx="7345363" cy="138906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Primary Care Networks – National Focus</a:t>
            </a:r>
            <a:endParaRPr lang="en-GB" alt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62708" y="1380991"/>
            <a:ext cx="7722825" cy="3675751"/>
          </a:xfrm>
        </p:spPr>
        <p:txBody>
          <a:bodyPr/>
          <a:lstStyle/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Funding tied to setting up networks</a:t>
            </a:r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Workforce: Clinical Pharmacists, physiotherapists, physicians associates, community paramedics, social prescriber </a:t>
            </a:r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7 national services specifications which include one around reducing inequalities</a:t>
            </a:r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Increasing emphasis on partnerships</a:t>
            </a:r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56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 bwMode="auto">
          <a:xfrm>
            <a:off x="647700" y="-8071"/>
            <a:ext cx="7345363" cy="138906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Population Health</a:t>
            </a:r>
            <a:br>
              <a:rPr lang="en-GB" altLang="en-US" dirty="0" smtClean="0"/>
            </a:br>
            <a:r>
              <a:rPr lang="en-GB" altLang="en-US" dirty="0" smtClean="0"/>
              <a:t>Management</a:t>
            </a:r>
            <a:endParaRPr lang="en-GB" alt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2708" y="1380991"/>
            <a:ext cx="7722825" cy="3675751"/>
          </a:xfrm>
        </p:spPr>
        <p:txBody>
          <a:bodyPr/>
          <a:lstStyle/>
          <a:p>
            <a:pPr defTabSz="432100" eaLnBrk="1" fontAlgn="auto" hangingPunct="1"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‘the health outcomes of a group of individuals, including the distribution of such outcomes within the group’</a:t>
            </a:r>
            <a:endParaRPr lang="en-GB" dirty="0"/>
          </a:p>
          <a:p>
            <a:pPr marL="889300" lvl="1" indent="-457200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457200" indent="-457200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631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 bwMode="auto">
          <a:xfrm>
            <a:off x="647700" y="-8071"/>
            <a:ext cx="7345363" cy="138906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Population Health</a:t>
            </a:r>
            <a:br>
              <a:rPr lang="en-GB" altLang="en-US" dirty="0" smtClean="0"/>
            </a:br>
            <a:r>
              <a:rPr lang="en-GB" altLang="en-US" dirty="0" smtClean="0"/>
              <a:t>Management</a:t>
            </a:r>
            <a:endParaRPr lang="en-GB" alt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33093" y="1380991"/>
            <a:ext cx="7722825" cy="3675751"/>
          </a:xfrm>
          <a:prstGeom prst="rect">
            <a:avLst/>
          </a:prstGeom>
        </p:spPr>
        <p:txBody>
          <a:bodyPr lIns="86420" tIns="43210" rIns="86420" bIns="43210"/>
          <a:lstStyle>
            <a:lvl1pPr marL="0" indent="0" algn="ctr" defTabSz="431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32100" indent="0" algn="ctr" defTabSz="431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4199" indent="0" algn="ctr" defTabSz="431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96299" indent="0" algn="ctr" defTabSz="431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8399" indent="0" algn="ctr" defTabSz="431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60499" indent="0" algn="ctr" defTabSz="4321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92598" indent="0" algn="ctr" defTabSz="4321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24698" indent="0" algn="ctr" defTabSz="4321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456798" indent="0" algn="ctr" defTabSz="4321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Determinants of Population Health:</a:t>
            </a:r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Access to health &amp; care services</a:t>
            </a:r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Lifestyle</a:t>
            </a:r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Influence of local environment</a:t>
            </a:r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Wider determinants of health – conditions in which people are born, live &amp; work </a:t>
            </a:r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 smtClean="0"/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 smtClean="0"/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76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 bwMode="auto">
          <a:xfrm>
            <a:off x="647700" y="-8071"/>
            <a:ext cx="7345363" cy="138906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Contents</a:t>
            </a:r>
            <a:endParaRPr lang="en-US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708" y="1380991"/>
            <a:ext cx="7722825" cy="3675751"/>
          </a:xfrm>
        </p:spPr>
        <p:txBody>
          <a:bodyPr/>
          <a:lstStyle/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What we are doing in Kirklees</a:t>
            </a:r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West Yorkshire and Harrogate Context</a:t>
            </a:r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National context</a:t>
            </a:r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Focus and opportunities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112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 bwMode="auto">
          <a:xfrm>
            <a:off x="647700" y="-8071"/>
            <a:ext cx="7345363" cy="138906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Population Health</a:t>
            </a:r>
            <a:br>
              <a:rPr lang="en-GB" altLang="en-US" dirty="0" smtClean="0"/>
            </a:br>
            <a:r>
              <a:rPr lang="en-GB" altLang="en-US" dirty="0" smtClean="0"/>
              <a:t>Management</a:t>
            </a:r>
            <a:endParaRPr lang="en-GB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6088"/>
            <a:ext cx="8640763" cy="526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34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 bwMode="auto">
          <a:xfrm>
            <a:off x="647700" y="-8071"/>
            <a:ext cx="7345363" cy="138906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Population Health Management</a:t>
            </a:r>
            <a:endParaRPr lang="en-GB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51" y="738554"/>
            <a:ext cx="7472904" cy="565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46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 bwMode="auto">
          <a:xfrm>
            <a:off x="647700" y="-8071"/>
            <a:ext cx="7345363" cy="138906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Wider Systems Leadership</a:t>
            </a:r>
            <a:br>
              <a:rPr lang="en-GB" altLang="en-US" dirty="0" smtClean="0"/>
            </a:br>
            <a:r>
              <a:rPr lang="en-GB" altLang="en-US" dirty="0" smtClean="0"/>
              <a:t>&amp; Workforce</a:t>
            </a:r>
            <a:endParaRPr lang="en-GB" alt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62708" y="1380991"/>
            <a:ext cx="7722825" cy="3675751"/>
          </a:xfrm>
        </p:spPr>
        <p:txBody>
          <a:bodyPr/>
          <a:lstStyle/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Systems Leadership Events:</a:t>
            </a:r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140 people, 40+ organisations</a:t>
            </a:r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Focused on delivering outcomes and co-production</a:t>
            </a:r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Building relationships as a way of getting things done</a:t>
            </a:r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More to come</a:t>
            </a:r>
            <a:endParaRPr lang="en-GB" dirty="0"/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57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 bwMode="auto">
          <a:xfrm>
            <a:off x="647700" y="-8071"/>
            <a:ext cx="7345363" cy="138906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Wider Systems Leadership</a:t>
            </a:r>
            <a:br>
              <a:rPr lang="en-GB" altLang="en-US" dirty="0" smtClean="0"/>
            </a:br>
            <a:r>
              <a:rPr lang="en-GB" altLang="en-US" dirty="0" smtClean="0"/>
              <a:t>&amp; Workforce</a:t>
            </a:r>
            <a:endParaRPr lang="en-GB" alt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62708" y="1380991"/>
            <a:ext cx="7722825" cy="3675751"/>
          </a:xfrm>
        </p:spPr>
        <p:txBody>
          <a:bodyPr/>
          <a:lstStyle/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Workforce Strategy:</a:t>
            </a:r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A</a:t>
            </a:r>
            <a:r>
              <a:rPr lang="en-GB" dirty="0" smtClean="0"/>
              <a:t>pprenticeships</a:t>
            </a:r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Promoting </a:t>
            </a:r>
            <a:r>
              <a:rPr lang="en-GB" dirty="0"/>
              <a:t>health and care </a:t>
            </a:r>
            <a:r>
              <a:rPr lang="en-GB" dirty="0" smtClean="0"/>
              <a:t>careers</a:t>
            </a:r>
            <a:endParaRPr lang="en-GB" dirty="0"/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Promoting </a:t>
            </a:r>
            <a:r>
              <a:rPr lang="en-GB" dirty="0"/>
              <a:t>Kirklees as </a:t>
            </a:r>
            <a:r>
              <a:rPr lang="en-GB" dirty="0" smtClean="0"/>
              <a:t>a place </a:t>
            </a:r>
            <a:r>
              <a:rPr lang="en-GB" dirty="0"/>
              <a:t>to work </a:t>
            </a:r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C</a:t>
            </a:r>
            <a:r>
              <a:rPr lang="en-GB" dirty="0" smtClean="0"/>
              <a:t>o-ordinated </a:t>
            </a:r>
            <a:r>
              <a:rPr lang="en-GB" dirty="0"/>
              <a:t>approach to training </a:t>
            </a:r>
            <a:r>
              <a:rPr lang="en-GB" dirty="0" smtClean="0"/>
              <a:t>across </a:t>
            </a:r>
            <a:r>
              <a:rPr lang="en-GB" dirty="0"/>
              <a:t>organisational </a:t>
            </a:r>
            <a:r>
              <a:rPr lang="en-GB" dirty="0" smtClean="0"/>
              <a:t>boundaries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 bwMode="auto">
          <a:xfrm>
            <a:off x="647700" y="-8071"/>
            <a:ext cx="7345363" cy="138906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Wider Systems Leadership</a:t>
            </a:r>
            <a:br>
              <a:rPr lang="en-GB" altLang="en-US" dirty="0" smtClean="0"/>
            </a:br>
            <a:r>
              <a:rPr lang="en-GB" altLang="en-US" dirty="0" smtClean="0"/>
              <a:t>&amp; Workforce</a:t>
            </a:r>
            <a:endParaRPr lang="en-GB" alt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62708" y="1380991"/>
            <a:ext cx="7722825" cy="3675751"/>
          </a:xfrm>
        </p:spPr>
        <p:txBody>
          <a:bodyPr/>
          <a:lstStyle/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Workforce Strategy:</a:t>
            </a:r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Strengthening </a:t>
            </a:r>
            <a:r>
              <a:rPr lang="en-GB" dirty="0"/>
              <a:t>links with the University </a:t>
            </a:r>
            <a:r>
              <a:rPr lang="en-GB" dirty="0" smtClean="0"/>
              <a:t>requirements</a:t>
            </a:r>
            <a:endParaRPr lang="en-GB" dirty="0"/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Really </a:t>
            </a:r>
            <a:r>
              <a:rPr lang="en-GB" dirty="0"/>
              <a:t>understanding and then moving towards a flexible workforce that helps to integrate service </a:t>
            </a:r>
            <a:r>
              <a:rPr lang="en-GB" dirty="0" smtClean="0"/>
              <a:t>delivery</a:t>
            </a:r>
            <a:endParaRPr lang="en-GB" dirty="0"/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6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 bwMode="auto">
          <a:xfrm>
            <a:off x="647700" y="-8071"/>
            <a:ext cx="7345363" cy="138906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Summary</a:t>
            </a:r>
            <a:endParaRPr lang="en-GB" alt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62708" y="1380991"/>
            <a:ext cx="7722825" cy="3675751"/>
          </a:xfrm>
        </p:spPr>
        <p:txBody>
          <a:bodyPr/>
          <a:lstStyle/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More integrated ways of working around the needs of individuals and local populations</a:t>
            </a:r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Collaboration across a range of partners including the voluntary sector</a:t>
            </a:r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Relationships are key</a:t>
            </a:r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Voluntary and 3</a:t>
            </a:r>
            <a:r>
              <a:rPr lang="en-GB" baseline="30000" dirty="0" smtClean="0"/>
              <a:t>rd</a:t>
            </a:r>
            <a:r>
              <a:rPr lang="en-GB" dirty="0" smtClean="0"/>
              <a:t> Sector are key partners in this</a:t>
            </a:r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 smtClean="0"/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324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 bwMode="auto">
          <a:xfrm>
            <a:off x="647700" y="-8071"/>
            <a:ext cx="7345363" cy="138906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Kirklees</a:t>
            </a:r>
            <a:endParaRPr lang="en-US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708" y="1380991"/>
            <a:ext cx="7722825" cy="3675751"/>
          </a:xfrm>
        </p:spPr>
        <p:txBody>
          <a:bodyPr/>
          <a:lstStyle/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Integrated </a:t>
            </a:r>
            <a:r>
              <a:rPr lang="en-GB" dirty="0" smtClean="0"/>
              <a:t>Arrangements – a quick overview of these</a:t>
            </a:r>
            <a:endParaRPr lang="en-GB" dirty="0"/>
          </a:p>
          <a:p>
            <a:pPr algn="l" defTabSz="432100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51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 bwMode="auto">
          <a:xfrm>
            <a:off x="647700" y="-8071"/>
            <a:ext cx="7345363" cy="138906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Integrated Governance Arrangements</a:t>
            </a:r>
            <a:endParaRPr lang="en-US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708" y="1380991"/>
            <a:ext cx="7722825" cy="3675751"/>
          </a:xfrm>
        </p:spPr>
        <p:txBody>
          <a:bodyPr/>
          <a:lstStyle/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Integrated Commissioning Board</a:t>
            </a:r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Integrated Provider Board</a:t>
            </a:r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Kirklees Health and Social Care Executive Group</a:t>
            </a:r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Kirklees </a:t>
            </a:r>
            <a:r>
              <a:rPr lang="en-GB" dirty="0"/>
              <a:t>Integrated Workforce Development Steering Group</a:t>
            </a:r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525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 bwMode="auto">
          <a:xfrm>
            <a:off x="647700" y="-8071"/>
            <a:ext cx="7345363" cy="138906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Integrated</a:t>
            </a:r>
            <a:br>
              <a:rPr lang="en-US" altLang="en-US" dirty="0" smtClean="0"/>
            </a:br>
            <a:r>
              <a:rPr lang="en-US" altLang="en-US" dirty="0" smtClean="0"/>
              <a:t>Commissioning Board</a:t>
            </a:r>
            <a:endParaRPr lang="en-US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708" y="1380991"/>
            <a:ext cx="7722825" cy="3675751"/>
          </a:xfrm>
        </p:spPr>
        <p:txBody>
          <a:bodyPr/>
          <a:lstStyle/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Areas of </a:t>
            </a:r>
            <a:r>
              <a:rPr lang="en-GB" dirty="0" smtClean="0"/>
              <a:t>focus first 12 months:</a:t>
            </a:r>
            <a:endParaRPr lang="en-GB" dirty="0"/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Unified approach to quality</a:t>
            </a:r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Unified approach to intelligence</a:t>
            </a:r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Communications, engagement, equality</a:t>
            </a:r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Unified approach to outcomes</a:t>
            </a:r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Integrated Commissioning Strategy</a:t>
            </a:r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Integrated Provision</a:t>
            </a:r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051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 bwMode="auto">
          <a:xfrm>
            <a:off x="647700" y="-8071"/>
            <a:ext cx="7345363" cy="138906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Integrated</a:t>
            </a:r>
            <a:br>
              <a:rPr lang="en-US" altLang="en-US" dirty="0" smtClean="0"/>
            </a:br>
            <a:r>
              <a:rPr lang="en-US" altLang="en-US" dirty="0" smtClean="0"/>
              <a:t>Commissioning Board</a:t>
            </a:r>
            <a:endParaRPr lang="en-US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708" y="1380991"/>
            <a:ext cx="7722825" cy="3675751"/>
          </a:xfrm>
        </p:spPr>
        <p:txBody>
          <a:bodyPr/>
          <a:lstStyle/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Areas of </a:t>
            </a:r>
            <a:r>
              <a:rPr lang="en-GB" dirty="0" smtClean="0"/>
              <a:t>focus next 12 months:</a:t>
            </a:r>
            <a:endParaRPr lang="en-GB" dirty="0"/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Digital</a:t>
            </a:r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Estates</a:t>
            </a:r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Workforce</a:t>
            </a:r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Primary Care Networks</a:t>
            </a:r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516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 bwMode="auto">
          <a:xfrm>
            <a:off x="647700" y="-8071"/>
            <a:ext cx="7345363" cy="138906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Integrated</a:t>
            </a:r>
            <a:br>
              <a:rPr lang="en-US" altLang="en-US" dirty="0" smtClean="0"/>
            </a:br>
            <a:r>
              <a:rPr lang="en-US" altLang="en-US" dirty="0" smtClean="0"/>
              <a:t>Provider Board</a:t>
            </a:r>
            <a:endParaRPr lang="en-US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708" y="1380991"/>
            <a:ext cx="7722825" cy="3675751"/>
          </a:xfrm>
        </p:spPr>
        <p:txBody>
          <a:bodyPr/>
          <a:lstStyle/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Areas of </a:t>
            </a:r>
            <a:r>
              <a:rPr lang="en-GB" dirty="0" smtClean="0"/>
              <a:t>focus first 12 months:</a:t>
            </a:r>
            <a:endParaRPr lang="en-GB" dirty="0"/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Primary Care Networks</a:t>
            </a:r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Integrated Community Capacity Model</a:t>
            </a:r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Integrated Intermediate Care and </a:t>
            </a:r>
            <a:r>
              <a:rPr lang="en-GB" dirty="0" err="1"/>
              <a:t>Reablement</a:t>
            </a:r>
            <a:endParaRPr lang="en-GB" dirty="0"/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Integrated End of Life</a:t>
            </a:r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97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 bwMode="auto">
          <a:xfrm>
            <a:off x="647700" y="-8071"/>
            <a:ext cx="7345363" cy="138906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Integrated Provider Board</a:t>
            </a:r>
            <a:endParaRPr lang="en-US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708" y="876898"/>
            <a:ext cx="7722825" cy="3675751"/>
          </a:xfrm>
        </p:spPr>
        <p:txBody>
          <a:bodyPr/>
          <a:lstStyle/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Areas of </a:t>
            </a:r>
            <a:r>
              <a:rPr lang="en-GB" dirty="0" smtClean="0"/>
              <a:t>focus next 12 months:</a:t>
            </a:r>
            <a:endParaRPr lang="en-GB" dirty="0"/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275485"/>
            <a:ext cx="7367138" cy="408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4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 bwMode="auto">
          <a:xfrm>
            <a:off x="647700" y="-8071"/>
            <a:ext cx="7345363" cy="138906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Health &amp; Social Care</a:t>
            </a:r>
            <a:br>
              <a:rPr lang="en-US" altLang="en-US" dirty="0" smtClean="0"/>
            </a:br>
            <a:r>
              <a:rPr lang="en-US" altLang="en-US" dirty="0" smtClean="0"/>
              <a:t>Executive Group</a:t>
            </a:r>
            <a:endParaRPr lang="en-US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708" y="1380991"/>
            <a:ext cx="7722825" cy="3675751"/>
          </a:xfrm>
        </p:spPr>
        <p:txBody>
          <a:bodyPr/>
          <a:lstStyle/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Areas of focus:</a:t>
            </a:r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Forum </a:t>
            </a:r>
            <a:r>
              <a:rPr lang="en-GB" dirty="0" smtClean="0"/>
              <a:t>to </a:t>
            </a:r>
            <a:r>
              <a:rPr lang="en-GB" dirty="0"/>
              <a:t>talk about Kirklees as a place</a:t>
            </a:r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Help to build Kirklees voice within WY &amp; Harrogate H&amp;C Partnership</a:t>
            </a:r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Narrative to support Health and Wellbeing </a:t>
            </a:r>
            <a:r>
              <a:rPr lang="en-GB" dirty="0" smtClean="0"/>
              <a:t>Plan</a:t>
            </a:r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Links to other work</a:t>
            </a:r>
            <a:endParaRPr lang="en-GB" dirty="0"/>
          </a:p>
          <a:p>
            <a:pPr marL="889300" lvl="1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457200" indent="-457200" algn="l" defTabSz="4321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010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ogether We're Kirklees Powerpoint template_PARTNERSHIP v2" id="{AB368360-5628-3A40-A320-050CE1D5269D}" vid="{E63E841C-935F-944D-9B1E-B47C3D177193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ogether We're Kirklees Powerpoint template_PARTNERSHIP v2" id="{AB368360-5628-3A40-A320-050CE1D5269D}" vid="{CA9FCAA4-F4BE-6D40-8017-7E625917B417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ogether We're Kirklees Powerpoint template_PARTNERSHIP v2" id="{AB368360-5628-3A40-A320-050CE1D5269D}" vid="{16B81A5A-99DA-7F42-9510-908EE469233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Together We're Kirklees Powerpoint template_PARTNERSHIP</Template>
  <TotalTime>551</TotalTime>
  <Words>537</Words>
  <Application>Microsoft Office PowerPoint</Application>
  <PresentationFormat>Custom</PresentationFormat>
  <Paragraphs>131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1_Office Theme</vt:lpstr>
      <vt:lpstr>2_Office Theme</vt:lpstr>
      <vt:lpstr>Kirklees Third Sector Leaders: Focus on Health and Social Care</vt:lpstr>
      <vt:lpstr>Contents</vt:lpstr>
      <vt:lpstr>Kirklees</vt:lpstr>
      <vt:lpstr>Integrated Governance Arrangements</vt:lpstr>
      <vt:lpstr>Integrated Commissioning Board</vt:lpstr>
      <vt:lpstr>Integrated Commissioning Board</vt:lpstr>
      <vt:lpstr>Integrated Provider Board</vt:lpstr>
      <vt:lpstr>Integrated Provider Board</vt:lpstr>
      <vt:lpstr>Health &amp; Social Care Executive Group</vt:lpstr>
      <vt:lpstr>Integrated Care Workforce Development Steering Group</vt:lpstr>
      <vt:lpstr>West Yorkshire &amp; Harrogate Context</vt:lpstr>
      <vt:lpstr>National Context</vt:lpstr>
      <vt:lpstr>Areas of Focus and Opportunities</vt:lpstr>
      <vt:lpstr>PowerPoint Presentation</vt:lpstr>
      <vt:lpstr>7 Kirklees Outcomes</vt:lpstr>
      <vt:lpstr>Primary Care Networks – Our Vision</vt:lpstr>
      <vt:lpstr>Primary Care Networks – National Focus</vt:lpstr>
      <vt:lpstr>Population Health Management</vt:lpstr>
      <vt:lpstr>Population Health Management</vt:lpstr>
      <vt:lpstr>Population Health Management</vt:lpstr>
      <vt:lpstr>Population Health Management</vt:lpstr>
      <vt:lpstr>Wider Systems Leadership &amp; Workforce</vt:lpstr>
      <vt:lpstr>Wider Systems Leadership &amp; Workforce</vt:lpstr>
      <vt:lpstr>Wider Systems Leadership &amp; Workforce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Whiteley</dc:creator>
  <cp:lastModifiedBy>steve.brennan</cp:lastModifiedBy>
  <cp:revision>60</cp:revision>
  <dcterms:created xsi:type="dcterms:W3CDTF">2018-03-22T10:18:14Z</dcterms:created>
  <dcterms:modified xsi:type="dcterms:W3CDTF">2019-04-18T09:23:39Z</dcterms:modified>
</cp:coreProperties>
</file>