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324" r:id="rId5"/>
    <p:sldId id="326" r:id="rId6"/>
    <p:sldId id="325" r:id="rId7"/>
    <p:sldId id="292" r:id="rId8"/>
    <p:sldId id="293" r:id="rId9"/>
    <p:sldId id="299" r:id="rId10"/>
    <p:sldId id="330" r:id="rId11"/>
    <p:sldId id="331" r:id="rId12"/>
    <p:sldId id="301" r:id="rId13"/>
    <p:sldId id="302" r:id="rId14"/>
    <p:sldId id="323" r:id="rId15"/>
    <p:sldId id="334" r:id="rId16"/>
    <p:sldId id="333" r:id="rId17"/>
    <p:sldId id="329" r:id="rId18"/>
    <p:sldId id="332" r:id="rId19"/>
    <p:sldId id="300" r:id="rId20"/>
    <p:sldId id="308" r:id="rId21"/>
    <p:sldId id="309" r:id="rId22"/>
    <p:sldId id="303" r:id="rId23"/>
    <p:sldId id="314" r:id="rId24"/>
    <p:sldId id="312" r:id="rId25"/>
  </p:sldIdLst>
  <p:sldSz cx="12192000" cy="6858000"/>
  <p:notesSz cx="6881813" cy="100155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2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4430" autoAdjust="0"/>
  </p:normalViewPr>
  <p:slideViewPr>
    <p:cSldViewPr snapToGrid="0">
      <p:cViewPr varScale="1">
        <p:scale>
          <a:sx n="48" d="100"/>
          <a:sy n="48" d="100"/>
        </p:scale>
        <p:origin x="876"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8194BA-FAB4-4FF1-8DF6-CFFF4F9B6C3C}"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GB"/>
        </a:p>
      </dgm:t>
    </dgm:pt>
    <dgm:pt modelId="{AF87DF31-146C-441F-A0F1-2F017F8B49EC}">
      <dgm:prSet phldrT="[Text]"/>
      <dgm:spPr>
        <a:solidFill>
          <a:srgbClr val="0092BC">
            <a:alpha val="65000"/>
          </a:srgbClr>
        </a:solidFill>
      </dgm:spPr>
      <dgm:t>
        <a:bodyPr/>
        <a:lstStyle/>
        <a:p>
          <a:endParaRPr lang="en-GB" dirty="0"/>
        </a:p>
      </dgm:t>
    </dgm:pt>
    <dgm:pt modelId="{902DD83A-CA1F-427B-BB75-2C6F1B059164}" type="parTrans" cxnId="{17ECB60A-2FA8-46AB-9A54-3075E9C27CBA}">
      <dgm:prSet/>
      <dgm:spPr/>
      <dgm:t>
        <a:bodyPr/>
        <a:lstStyle/>
        <a:p>
          <a:endParaRPr lang="en-GB"/>
        </a:p>
      </dgm:t>
    </dgm:pt>
    <dgm:pt modelId="{451659D8-C05D-417B-B905-38152DF72CCE}" type="sibTrans" cxnId="{17ECB60A-2FA8-46AB-9A54-3075E9C27CBA}">
      <dgm:prSet/>
      <dgm:spPr/>
      <dgm:t>
        <a:bodyPr/>
        <a:lstStyle/>
        <a:p>
          <a:endParaRPr lang="en-GB"/>
        </a:p>
      </dgm:t>
    </dgm:pt>
    <dgm:pt modelId="{CD86688B-8D7E-474E-8060-5AAAD8172C5A}">
      <dgm:prSet phldrT="[Text]"/>
      <dgm:spPr>
        <a:solidFill>
          <a:srgbClr val="35AB6F">
            <a:alpha val="75000"/>
          </a:srgbClr>
        </a:solidFill>
      </dgm:spPr>
      <dgm:t>
        <a:bodyPr/>
        <a:lstStyle/>
        <a:p>
          <a:endParaRPr lang="en-GB" dirty="0" smtClean="0"/>
        </a:p>
        <a:p>
          <a:endParaRPr lang="en-GB" dirty="0"/>
        </a:p>
      </dgm:t>
    </dgm:pt>
    <dgm:pt modelId="{656223F0-EFA3-4BCF-BD51-CBE85B750191}" type="parTrans" cxnId="{77B2F18F-E95E-4492-BF2D-CCA7FDFFC3DA}">
      <dgm:prSet/>
      <dgm:spPr/>
      <dgm:t>
        <a:bodyPr/>
        <a:lstStyle/>
        <a:p>
          <a:endParaRPr lang="en-GB"/>
        </a:p>
      </dgm:t>
    </dgm:pt>
    <dgm:pt modelId="{C07383F3-9193-403B-9CD3-1A933BDB577A}" type="sibTrans" cxnId="{77B2F18F-E95E-4492-BF2D-CCA7FDFFC3DA}">
      <dgm:prSet/>
      <dgm:spPr/>
      <dgm:t>
        <a:bodyPr/>
        <a:lstStyle/>
        <a:p>
          <a:endParaRPr lang="en-GB"/>
        </a:p>
      </dgm:t>
    </dgm:pt>
    <dgm:pt modelId="{42D77FCE-869D-4F2E-A50C-4110CF92DF1F}">
      <dgm:prSet phldrT="[Text]"/>
      <dgm:spPr>
        <a:solidFill>
          <a:srgbClr val="25408F">
            <a:alpha val="60000"/>
          </a:srgbClr>
        </a:solidFill>
      </dgm:spPr>
      <dgm:t>
        <a:bodyPr/>
        <a:lstStyle/>
        <a:p>
          <a:endParaRPr lang="en-GB" dirty="0" smtClean="0"/>
        </a:p>
        <a:p>
          <a:endParaRPr lang="en-GB" dirty="0"/>
        </a:p>
      </dgm:t>
    </dgm:pt>
    <dgm:pt modelId="{54E46DA9-47CE-45D7-B619-5EDDBCC999B7}" type="sibTrans" cxnId="{8F774498-AB8C-4766-B1CF-C2FDF7CFCA0B}">
      <dgm:prSet/>
      <dgm:spPr/>
      <dgm:t>
        <a:bodyPr/>
        <a:lstStyle/>
        <a:p>
          <a:endParaRPr lang="en-GB"/>
        </a:p>
      </dgm:t>
    </dgm:pt>
    <dgm:pt modelId="{52DB8E29-9673-4DB9-9EF7-32D30D3074B4}" type="parTrans" cxnId="{8F774498-AB8C-4766-B1CF-C2FDF7CFCA0B}">
      <dgm:prSet/>
      <dgm:spPr/>
      <dgm:t>
        <a:bodyPr/>
        <a:lstStyle/>
        <a:p>
          <a:endParaRPr lang="en-GB"/>
        </a:p>
      </dgm:t>
    </dgm:pt>
    <dgm:pt modelId="{F3E94256-38D9-4D9D-98EA-745045ED532E}" type="pres">
      <dgm:prSet presAssocID="{6A8194BA-FAB4-4FF1-8DF6-CFFF4F9B6C3C}" presName="compositeShape" presStyleCnt="0">
        <dgm:presLayoutVars>
          <dgm:chMax val="7"/>
          <dgm:dir/>
          <dgm:resizeHandles val="exact"/>
        </dgm:presLayoutVars>
      </dgm:prSet>
      <dgm:spPr/>
      <dgm:t>
        <a:bodyPr/>
        <a:lstStyle/>
        <a:p>
          <a:endParaRPr lang="en-GB"/>
        </a:p>
      </dgm:t>
    </dgm:pt>
    <dgm:pt modelId="{A132436C-EFD0-4858-B2FA-7AD9333851AC}" type="pres">
      <dgm:prSet presAssocID="{6A8194BA-FAB4-4FF1-8DF6-CFFF4F9B6C3C}" presName="wedge1" presStyleLbl="node1" presStyleIdx="0" presStyleCnt="3"/>
      <dgm:spPr/>
      <dgm:t>
        <a:bodyPr/>
        <a:lstStyle/>
        <a:p>
          <a:endParaRPr lang="en-GB"/>
        </a:p>
      </dgm:t>
    </dgm:pt>
    <dgm:pt modelId="{7D172394-E4B7-43C5-B98E-30B67E66C154}" type="pres">
      <dgm:prSet presAssocID="{6A8194BA-FAB4-4FF1-8DF6-CFFF4F9B6C3C}" presName="dummy1a" presStyleCnt="0"/>
      <dgm:spPr/>
    </dgm:pt>
    <dgm:pt modelId="{2D908F47-EDD3-43E2-A8A7-CD34F48C5733}" type="pres">
      <dgm:prSet presAssocID="{6A8194BA-FAB4-4FF1-8DF6-CFFF4F9B6C3C}" presName="dummy1b" presStyleCnt="0"/>
      <dgm:spPr/>
    </dgm:pt>
    <dgm:pt modelId="{7B8E7437-A4FD-4B8F-AE2F-D52BD1759B11}" type="pres">
      <dgm:prSet presAssocID="{6A8194BA-FAB4-4FF1-8DF6-CFFF4F9B6C3C}" presName="wedge1Tx" presStyleLbl="node1" presStyleIdx="0" presStyleCnt="3">
        <dgm:presLayoutVars>
          <dgm:chMax val="0"/>
          <dgm:chPref val="0"/>
          <dgm:bulletEnabled val="1"/>
        </dgm:presLayoutVars>
      </dgm:prSet>
      <dgm:spPr/>
      <dgm:t>
        <a:bodyPr/>
        <a:lstStyle/>
        <a:p>
          <a:endParaRPr lang="en-GB"/>
        </a:p>
      </dgm:t>
    </dgm:pt>
    <dgm:pt modelId="{A6834B6A-468B-4DB4-941D-22426B0171A0}" type="pres">
      <dgm:prSet presAssocID="{6A8194BA-FAB4-4FF1-8DF6-CFFF4F9B6C3C}" presName="wedge2" presStyleLbl="node1" presStyleIdx="1" presStyleCnt="3"/>
      <dgm:spPr/>
      <dgm:t>
        <a:bodyPr/>
        <a:lstStyle/>
        <a:p>
          <a:endParaRPr lang="en-GB"/>
        </a:p>
      </dgm:t>
    </dgm:pt>
    <dgm:pt modelId="{3B85C4AC-0432-4263-90A4-A478511F4B05}" type="pres">
      <dgm:prSet presAssocID="{6A8194BA-FAB4-4FF1-8DF6-CFFF4F9B6C3C}" presName="dummy2a" presStyleCnt="0"/>
      <dgm:spPr/>
    </dgm:pt>
    <dgm:pt modelId="{A78DECCC-30A4-42ED-A850-83879463B9D0}" type="pres">
      <dgm:prSet presAssocID="{6A8194BA-FAB4-4FF1-8DF6-CFFF4F9B6C3C}" presName="dummy2b" presStyleCnt="0"/>
      <dgm:spPr/>
    </dgm:pt>
    <dgm:pt modelId="{40E500E4-6B7E-40A0-9C7A-B069A084D63B}" type="pres">
      <dgm:prSet presAssocID="{6A8194BA-FAB4-4FF1-8DF6-CFFF4F9B6C3C}" presName="wedge2Tx" presStyleLbl="node1" presStyleIdx="1" presStyleCnt="3">
        <dgm:presLayoutVars>
          <dgm:chMax val="0"/>
          <dgm:chPref val="0"/>
          <dgm:bulletEnabled val="1"/>
        </dgm:presLayoutVars>
      </dgm:prSet>
      <dgm:spPr/>
      <dgm:t>
        <a:bodyPr/>
        <a:lstStyle/>
        <a:p>
          <a:endParaRPr lang="en-GB"/>
        </a:p>
      </dgm:t>
    </dgm:pt>
    <dgm:pt modelId="{3BD9E1CF-3D25-4EA1-8764-DC035E4AFD47}" type="pres">
      <dgm:prSet presAssocID="{6A8194BA-FAB4-4FF1-8DF6-CFFF4F9B6C3C}" presName="wedge3" presStyleLbl="node1" presStyleIdx="2" presStyleCnt="3"/>
      <dgm:spPr/>
      <dgm:t>
        <a:bodyPr/>
        <a:lstStyle/>
        <a:p>
          <a:endParaRPr lang="en-GB"/>
        </a:p>
      </dgm:t>
    </dgm:pt>
    <dgm:pt modelId="{F61B5330-9B49-40D0-8176-B55AC83E8F9F}" type="pres">
      <dgm:prSet presAssocID="{6A8194BA-FAB4-4FF1-8DF6-CFFF4F9B6C3C}" presName="dummy3a" presStyleCnt="0"/>
      <dgm:spPr/>
    </dgm:pt>
    <dgm:pt modelId="{220D3537-BCD8-4C01-AE98-CCA34AD082A2}" type="pres">
      <dgm:prSet presAssocID="{6A8194BA-FAB4-4FF1-8DF6-CFFF4F9B6C3C}" presName="dummy3b" presStyleCnt="0"/>
      <dgm:spPr/>
    </dgm:pt>
    <dgm:pt modelId="{FF1ED715-F132-4EF2-8E90-17937EB237EE}" type="pres">
      <dgm:prSet presAssocID="{6A8194BA-FAB4-4FF1-8DF6-CFFF4F9B6C3C}" presName="wedge3Tx" presStyleLbl="node1" presStyleIdx="2" presStyleCnt="3">
        <dgm:presLayoutVars>
          <dgm:chMax val="0"/>
          <dgm:chPref val="0"/>
          <dgm:bulletEnabled val="1"/>
        </dgm:presLayoutVars>
      </dgm:prSet>
      <dgm:spPr/>
      <dgm:t>
        <a:bodyPr/>
        <a:lstStyle/>
        <a:p>
          <a:endParaRPr lang="en-GB"/>
        </a:p>
      </dgm:t>
    </dgm:pt>
    <dgm:pt modelId="{2C891FC0-B716-4D07-AC79-B85F2FF6534F}" type="pres">
      <dgm:prSet presAssocID="{451659D8-C05D-417B-B905-38152DF72CCE}" presName="arrowWedge1" presStyleLbl="fgSibTrans2D1" presStyleIdx="0" presStyleCnt="3"/>
      <dgm:spPr>
        <a:solidFill>
          <a:srgbClr val="0092BC"/>
        </a:solidFill>
      </dgm:spPr>
    </dgm:pt>
    <dgm:pt modelId="{F71F9665-173C-4883-8775-3D2CAA521BFC}" type="pres">
      <dgm:prSet presAssocID="{54E46DA9-47CE-45D7-B619-5EDDBCC999B7}" presName="arrowWedge2" presStyleLbl="fgSibTrans2D1" presStyleIdx="1" presStyleCnt="3"/>
      <dgm:spPr>
        <a:solidFill>
          <a:srgbClr val="25408F"/>
        </a:solidFill>
      </dgm:spPr>
    </dgm:pt>
    <dgm:pt modelId="{DE44C3E3-9C6C-447D-953D-F91CA35FC380}" type="pres">
      <dgm:prSet presAssocID="{C07383F3-9193-403B-9CD3-1A933BDB577A}" presName="arrowWedge3" presStyleLbl="fgSibTrans2D1" presStyleIdx="2" presStyleCnt="3"/>
      <dgm:spPr>
        <a:solidFill>
          <a:srgbClr val="35AB6F"/>
        </a:solidFill>
      </dgm:spPr>
    </dgm:pt>
  </dgm:ptLst>
  <dgm:cxnLst>
    <dgm:cxn modelId="{1EC75910-D13F-4326-A612-CDD6AF2AFC90}" type="presOf" srcId="{CD86688B-8D7E-474E-8060-5AAAD8172C5A}" destId="{3BD9E1CF-3D25-4EA1-8764-DC035E4AFD47}" srcOrd="0" destOrd="0" presId="urn:microsoft.com/office/officeart/2005/8/layout/cycle8"/>
    <dgm:cxn modelId="{9E836B14-8C93-4EF1-BFDB-896210F85644}" type="presOf" srcId="{6A8194BA-FAB4-4FF1-8DF6-CFFF4F9B6C3C}" destId="{F3E94256-38D9-4D9D-98EA-745045ED532E}" srcOrd="0" destOrd="0" presId="urn:microsoft.com/office/officeart/2005/8/layout/cycle8"/>
    <dgm:cxn modelId="{0A1837C2-CDD3-40F5-BFEB-67128F36C890}" type="presOf" srcId="{42D77FCE-869D-4F2E-A50C-4110CF92DF1F}" destId="{40E500E4-6B7E-40A0-9C7A-B069A084D63B}" srcOrd="1" destOrd="0" presId="urn:microsoft.com/office/officeart/2005/8/layout/cycle8"/>
    <dgm:cxn modelId="{17ECB60A-2FA8-46AB-9A54-3075E9C27CBA}" srcId="{6A8194BA-FAB4-4FF1-8DF6-CFFF4F9B6C3C}" destId="{AF87DF31-146C-441F-A0F1-2F017F8B49EC}" srcOrd="0" destOrd="0" parTransId="{902DD83A-CA1F-427B-BB75-2C6F1B059164}" sibTransId="{451659D8-C05D-417B-B905-38152DF72CCE}"/>
    <dgm:cxn modelId="{6BFB5CE4-3563-4782-97C7-9886C68F447E}" type="presOf" srcId="{AF87DF31-146C-441F-A0F1-2F017F8B49EC}" destId="{7B8E7437-A4FD-4B8F-AE2F-D52BD1759B11}" srcOrd="1" destOrd="0" presId="urn:microsoft.com/office/officeart/2005/8/layout/cycle8"/>
    <dgm:cxn modelId="{77B2F18F-E95E-4492-BF2D-CCA7FDFFC3DA}" srcId="{6A8194BA-FAB4-4FF1-8DF6-CFFF4F9B6C3C}" destId="{CD86688B-8D7E-474E-8060-5AAAD8172C5A}" srcOrd="2" destOrd="0" parTransId="{656223F0-EFA3-4BCF-BD51-CBE85B750191}" sibTransId="{C07383F3-9193-403B-9CD3-1A933BDB577A}"/>
    <dgm:cxn modelId="{3CE62E14-592F-4CF0-ABF4-ADA21FB1D781}" type="presOf" srcId="{AF87DF31-146C-441F-A0F1-2F017F8B49EC}" destId="{A132436C-EFD0-4858-B2FA-7AD9333851AC}" srcOrd="0" destOrd="0" presId="urn:microsoft.com/office/officeart/2005/8/layout/cycle8"/>
    <dgm:cxn modelId="{D0F79B18-71F5-49EF-86E3-7B875DA2D756}" type="presOf" srcId="{CD86688B-8D7E-474E-8060-5AAAD8172C5A}" destId="{FF1ED715-F132-4EF2-8E90-17937EB237EE}" srcOrd="1" destOrd="0" presId="urn:microsoft.com/office/officeart/2005/8/layout/cycle8"/>
    <dgm:cxn modelId="{722D4429-D831-47E1-8636-7ABA965E61C8}" type="presOf" srcId="{42D77FCE-869D-4F2E-A50C-4110CF92DF1F}" destId="{A6834B6A-468B-4DB4-941D-22426B0171A0}" srcOrd="0" destOrd="0" presId="urn:microsoft.com/office/officeart/2005/8/layout/cycle8"/>
    <dgm:cxn modelId="{8F774498-AB8C-4766-B1CF-C2FDF7CFCA0B}" srcId="{6A8194BA-FAB4-4FF1-8DF6-CFFF4F9B6C3C}" destId="{42D77FCE-869D-4F2E-A50C-4110CF92DF1F}" srcOrd="1" destOrd="0" parTransId="{52DB8E29-9673-4DB9-9EF7-32D30D3074B4}" sibTransId="{54E46DA9-47CE-45D7-B619-5EDDBCC999B7}"/>
    <dgm:cxn modelId="{61D8F3BC-BB44-44A6-BDFD-F37342757EC9}" type="presParOf" srcId="{F3E94256-38D9-4D9D-98EA-745045ED532E}" destId="{A132436C-EFD0-4858-B2FA-7AD9333851AC}" srcOrd="0" destOrd="0" presId="urn:microsoft.com/office/officeart/2005/8/layout/cycle8"/>
    <dgm:cxn modelId="{4F24D511-EDEC-4E39-837F-64CFDFAB5D38}" type="presParOf" srcId="{F3E94256-38D9-4D9D-98EA-745045ED532E}" destId="{7D172394-E4B7-43C5-B98E-30B67E66C154}" srcOrd="1" destOrd="0" presId="urn:microsoft.com/office/officeart/2005/8/layout/cycle8"/>
    <dgm:cxn modelId="{48987A21-5670-4B60-9BC2-3BBFF95A6D2C}" type="presParOf" srcId="{F3E94256-38D9-4D9D-98EA-745045ED532E}" destId="{2D908F47-EDD3-43E2-A8A7-CD34F48C5733}" srcOrd="2" destOrd="0" presId="urn:microsoft.com/office/officeart/2005/8/layout/cycle8"/>
    <dgm:cxn modelId="{12071A5E-AD2A-4050-9994-9AAB4D107C4D}" type="presParOf" srcId="{F3E94256-38D9-4D9D-98EA-745045ED532E}" destId="{7B8E7437-A4FD-4B8F-AE2F-D52BD1759B11}" srcOrd="3" destOrd="0" presId="urn:microsoft.com/office/officeart/2005/8/layout/cycle8"/>
    <dgm:cxn modelId="{0288A9BF-02F0-4CFF-B482-F757A8979F72}" type="presParOf" srcId="{F3E94256-38D9-4D9D-98EA-745045ED532E}" destId="{A6834B6A-468B-4DB4-941D-22426B0171A0}" srcOrd="4" destOrd="0" presId="urn:microsoft.com/office/officeart/2005/8/layout/cycle8"/>
    <dgm:cxn modelId="{C39C9ED9-B46F-4087-BDC0-08EBEFA61C70}" type="presParOf" srcId="{F3E94256-38D9-4D9D-98EA-745045ED532E}" destId="{3B85C4AC-0432-4263-90A4-A478511F4B05}" srcOrd="5" destOrd="0" presId="urn:microsoft.com/office/officeart/2005/8/layout/cycle8"/>
    <dgm:cxn modelId="{2D950C7B-0336-423D-8FA9-C1C74BC705B7}" type="presParOf" srcId="{F3E94256-38D9-4D9D-98EA-745045ED532E}" destId="{A78DECCC-30A4-42ED-A850-83879463B9D0}" srcOrd="6" destOrd="0" presId="urn:microsoft.com/office/officeart/2005/8/layout/cycle8"/>
    <dgm:cxn modelId="{EFE76273-F627-449E-B069-ADEE87F2C75D}" type="presParOf" srcId="{F3E94256-38D9-4D9D-98EA-745045ED532E}" destId="{40E500E4-6B7E-40A0-9C7A-B069A084D63B}" srcOrd="7" destOrd="0" presId="urn:microsoft.com/office/officeart/2005/8/layout/cycle8"/>
    <dgm:cxn modelId="{BA05FF32-277A-47EB-B628-7C98BF80DFE7}" type="presParOf" srcId="{F3E94256-38D9-4D9D-98EA-745045ED532E}" destId="{3BD9E1CF-3D25-4EA1-8764-DC035E4AFD47}" srcOrd="8" destOrd="0" presId="urn:microsoft.com/office/officeart/2005/8/layout/cycle8"/>
    <dgm:cxn modelId="{4DDC9AFC-6049-4CEC-A7E3-52B31EF82A06}" type="presParOf" srcId="{F3E94256-38D9-4D9D-98EA-745045ED532E}" destId="{F61B5330-9B49-40D0-8176-B55AC83E8F9F}" srcOrd="9" destOrd="0" presId="urn:microsoft.com/office/officeart/2005/8/layout/cycle8"/>
    <dgm:cxn modelId="{25CD6F82-862E-4C0D-BF60-758978BCA6F7}" type="presParOf" srcId="{F3E94256-38D9-4D9D-98EA-745045ED532E}" destId="{220D3537-BCD8-4C01-AE98-CCA34AD082A2}" srcOrd="10" destOrd="0" presId="urn:microsoft.com/office/officeart/2005/8/layout/cycle8"/>
    <dgm:cxn modelId="{545E24E9-5D1F-49D7-8A67-72B6DC5A58D3}" type="presParOf" srcId="{F3E94256-38D9-4D9D-98EA-745045ED532E}" destId="{FF1ED715-F132-4EF2-8E90-17937EB237EE}" srcOrd="11" destOrd="0" presId="urn:microsoft.com/office/officeart/2005/8/layout/cycle8"/>
    <dgm:cxn modelId="{F9C81CBD-8C8C-49E2-BA15-988A4F5E12C2}" type="presParOf" srcId="{F3E94256-38D9-4D9D-98EA-745045ED532E}" destId="{2C891FC0-B716-4D07-AC79-B85F2FF6534F}" srcOrd="12" destOrd="0" presId="urn:microsoft.com/office/officeart/2005/8/layout/cycle8"/>
    <dgm:cxn modelId="{D632F013-5C04-46C3-B529-25B8A3609D15}" type="presParOf" srcId="{F3E94256-38D9-4D9D-98EA-745045ED532E}" destId="{F71F9665-173C-4883-8775-3D2CAA521BFC}" srcOrd="13" destOrd="0" presId="urn:microsoft.com/office/officeart/2005/8/layout/cycle8"/>
    <dgm:cxn modelId="{BFDCB6FB-93D6-4756-90AF-36083ADE1011}" type="presParOf" srcId="{F3E94256-38D9-4D9D-98EA-745045ED532E}" destId="{DE44C3E3-9C6C-447D-953D-F91CA35FC380}" srcOrd="1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502517"/>
          </a:xfrm>
          <a:prstGeom prst="rect">
            <a:avLst/>
          </a:prstGeom>
        </p:spPr>
        <p:txBody>
          <a:bodyPr vert="horz" lIns="96551" tIns="48276" rIns="96551" bIns="48276" rtlCol="0"/>
          <a:lstStyle>
            <a:lvl1pPr algn="l">
              <a:defRPr sz="1300"/>
            </a:lvl1pPr>
          </a:lstStyle>
          <a:p>
            <a:endParaRPr lang="en-GB"/>
          </a:p>
        </p:txBody>
      </p:sp>
      <p:sp>
        <p:nvSpPr>
          <p:cNvPr id="3" name="Date Placeholder 2"/>
          <p:cNvSpPr>
            <a:spLocks noGrp="1"/>
          </p:cNvSpPr>
          <p:nvPr>
            <p:ph type="dt" idx="1"/>
          </p:nvPr>
        </p:nvSpPr>
        <p:spPr>
          <a:xfrm>
            <a:off x="3898103" y="0"/>
            <a:ext cx="2982119" cy="502517"/>
          </a:xfrm>
          <a:prstGeom prst="rect">
            <a:avLst/>
          </a:prstGeom>
        </p:spPr>
        <p:txBody>
          <a:bodyPr vert="horz" lIns="96551" tIns="48276" rIns="96551" bIns="48276" rtlCol="0"/>
          <a:lstStyle>
            <a:lvl1pPr algn="r">
              <a:defRPr sz="1300"/>
            </a:lvl1pPr>
          </a:lstStyle>
          <a:p>
            <a:fld id="{0364875D-71BA-42C5-A92C-0AD66BCA9752}" type="datetimeFigureOut">
              <a:rPr lang="en-GB" smtClean="0"/>
              <a:pPr/>
              <a:t>11/12/2019</a:t>
            </a:fld>
            <a:endParaRPr lang="en-GB"/>
          </a:p>
        </p:txBody>
      </p:sp>
      <p:sp>
        <p:nvSpPr>
          <p:cNvPr id="4" name="Slide Image Placeholder 3"/>
          <p:cNvSpPr>
            <a:spLocks noGrp="1" noRot="1" noChangeAspect="1"/>
          </p:cNvSpPr>
          <p:nvPr>
            <p:ph type="sldImg" idx="2"/>
          </p:nvPr>
        </p:nvSpPr>
        <p:spPr>
          <a:xfrm>
            <a:off x="439738" y="1252538"/>
            <a:ext cx="6005512" cy="3379787"/>
          </a:xfrm>
          <a:prstGeom prst="rect">
            <a:avLst/>
          </a:prstGeom>
          <a:noFill/>
          <a:ln w="12700">
            <a:solidFill>
              <a:prstClr val="black"/>
            </a:solidFill>
          </a:ln>
        </p:spPr>
        <p:txBody>
          <a:bodyPr vert="horz" lIns="96551" tIns="48276" rIns="96551" bIns="48276" rtlCol="0" anchor="ctr"/>
          <a:lstStyle/>
          <a:p>
            <a:endParaRPr lang="en-GB"/>
          </a:p>
        </p:txBody>
      </p:sp>
      <p:sp>
        <p:nvSpPr>
          <p:cNvPr id="5" name="Notes Placeholder 4"/>
          <p:cNvSpPr>
            <a:spLocks noGrp="1"/>
          </p:cNvSpPr>
          <p:nvPr>
            <p:ph type="body" sz="quarter" idx="3"/>
          </p:nvPr>
        </p:nvSpPr>
        <p:spPr>
          <a:xfrm>
            <a:off x="688182" y="4819979"/>
            <a:ext cx="5505450" cy="3943618"/>
          </a:xfrm>
          <a:prstGeom prst="rect">
            <a:avLst/>
          </a:prstGeom>
        </p:spPr>
        <p:txBody>
          <a:bodyPr vert="horz" lIns="96551" tIns="48276" rIns="96551" bIns="4827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513024"/>
            <a:ext cx="2982119" cy="502515"/>
          </a:xfrm>
          <a:prstGeom prst="rect">
            <a:avLst/>
          </a:prstGeom>
        </p:spPr>
        <p:txBody>
          <a:bodyPr vert="horz" lIns="96551" tIns="48276" rIns="96551" bIns="48276" rtlCol="0" anchor="b"/>
          <a:lstStyle>
            <a:lvl1pPr algn="l">
              <a:defRPr sz="1300"/>
            </a:lvl1pPr>
          </a:lstStyle>
          <a:p>
            <a:endParaRPr lang="en-GB"/>
          </a:p>
        </p:txBody>
      </p:sp>
      <p:sp>
        <p:nvSpPr>
          <p:cNvPr id="7" name="Slide Number Placeholder 6"/>
          <p:cNvSpPr>
            <a:spLocks noGrp="1"/>
          </p:cNvSpPr>
          <p:nvPr>
            <p:ph type="sldNum" sz="quarter" idx="5"/>
          </p:nvPr>
        </p:nvSpPr>
        <p:spPr>
          <a:xfrm>
            <a:off x="3898103" y="9513024"/>
            <a:ext cx="2982119" cy="502515"/>
          </a:xfrm>
          <a:prstGeom prst="rect">
            <a:avLst/>
          </a:prstGeom>
        </p:spPr>
        <p:txBody>
          <a:bodyPr vert="horz" lIns="96551" tIns="48276" rIns="96551" bIns="48276" rtlCol="0" anchor="b"/>
          <a:lstStyle>
            <a:lvl1pPr algn="r">
              <a:defRPr sz="1300"/>
            </a:lvl1pPr>
          </a:lstStyle>
          <a:p>
            <a:fld id="{FB4FC72C-8C04-49A2-A3CF-909513FF88F9}" type="slidenum">
              <a:rPr lang="en-GB" smtClean="0"/>
              <a:pPr/>
              <a:t>‹#›</a:t>
            </a:fld>
            <a:endParaRPr lang="en-GB"/>
          </a:p>
        </p:txBody>
      </p:sp>
    </p:spTree>
    <p:extLst>
      <p:ext uri="{BB962C8B-B14F-4D97-AF65-F5344CB8AC3E}">
        <p14:creationId xmlns:p14="http://schemas.microsoft.com/office/powerpoint/2010/main" val="3343930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Partnership between Carers Count, Carers Trust and Working for carers</a:t>
            </a:r>
            <a:endParaRPr lang="en-GB" dirty="0"/>
          </a:p>
        </p:txBody>
      </p:sp>
      <p:sp>
        <p:nvSpPr>
          <p:cNvPr id="4" name="Slide Number Placeholder 3"/>
          <p:cNvSpPr>
            <a:spLocks noGrp="1"/>
          </p:cNvSpPr>
          <p:nvPr>
            <p:ph type="sldNum" sz="quarter" idx="10"/>
          </p:nvPr>
        </p:nvSpPr>
        <p:spPr/>
        <p:txBody>
          <a:bodyPr/>
          <a:lstStyle/>
          <a:p>
            <a:fld id="{932A1736-A194-41CC-AA0A-DABF9B5B0258}" type="slidenum">
              <a:rPr lang="en-GB" smtClean="0"/>
              <a:pPr/>
              <a:t>1</a:t>
            </a:fld>
            <a:endParaRPr lang="en-GB"/>
          </a:p>
        </p:txBody>
      </p:sp>
    </p:spTree>
    <p:extLst>
      <p:ext uri="{BB962C8B-B14F-4D97-AF65-F5344CB8AC3E}">
        <p14:creationId xmlns:p14="http://schemas.microsoft.com/office/powerpoint/2010/main" val="3344991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5515">
              <a:defRPr/>
            </a:pPr>
            <a:endParaRPr lang="en-GB" dirty="0" smtClean="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932A1736-A194-41CC-AA0A-DABF9B5B0258}" type="slidenum">
              <a:rPr lang="en-GB" smtClean="0"/>
              <a:pPr/>
              <a:t>10</a:t>
            </a:fld>
            <a:endParaRPr lang="en-GB"/>
          </a:p>
        </p:txBody>
      </p:sp>
    </p:spTree>
    <p:extLst>
      <p:ext uri="{BB962C8B-B14F-4D97-AF65-F5344CB8AC3E}">
        <p14:creationId xmlns:p14="http://schemas.microsoft.com/office/powerpoint/2010/main" val="1262573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5515">
              <a:defRPr/>
            </a:pPr>
            <a:endParaRPr lang="en-GB" dirty="0" smtClean="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932A1736-A194-41CC-AA0A-DABF9B5B0258}" type="slidenum">
              <a:rPr lang="en-GB" smtClean="0"/>
              <a:pPr/>
              <a:t>11</a:t>
            </a:fld>
            <a:endParaRPr lang="en-GB"/>
          </a:p>
        </p:txBody>
      </p:sp>
    </p:spTree>
    <p:extLst>
      <p:ext uri="{BB962C8B-B14F-4D97-AF65-F5344CB8AC3E}">
        <p14:creationId xmlns:p14="http://schemas.microsoft.com/office/powerpoint/2010/main" val="1733225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5515">
              <a:defRPr/>
            </a:pPr>
            <a:r>
              <a:rPr lang="en-GB" dirty="0" smtClean="0">
                <a:solidFill>
                  <a:schemeClr val="tx1">
                    <a:lumMod val="75000"/>
                    <a:lumOff val="25000"/>
                  </a:schemeClr>
                </a:solidFill>
              </a:rPr>
              <a:t>If </a:t>
            </a:r>
            <a:r>
              <a:rPr lang="en-GB" dirty="0" err="1" smtClean="0">
                <a:solidFill>
                  <a:schemeClr val="tx1">
                    <a:lumMod val="75000"/>
                    <a:lumOff val="25000"/>
                  </a:schemeClr>
                </a:solidFill>
              </a:rPr>
              <a:t>Sme</a:t>
            </a:r>
            <a:r>
              <a:rPr lang="en-GB" dirty="0" smtClean="0">
                <a:solidFill>
                  <a:schemeClr val="tx1">
                    <a:lumMod val="75000"/>
                    <a:lumOff val="25000"/>
                  </a:schemeClr>
                </a:solidFill>
              </a:rPr>
              <a:t> with under 250 employers in Kirklees can access resources for free</a:t>
            </a:r>
            <a:r>
              <a:rPr lang="en-GB" baseline="0" dirty="0" smtClean="0">
                <a:solidFill>
                  <a:schemeClr val="tx1">
                    <a:lumMod val="75000"/>
                    <a:lumOff val="25000"/>
                  </a:schemeClr>
                </a:solidFill>
              </a:rPr>
              <a:t> while Kirklees has the </a:t>
            </a:r>
            <a:r>
              <a:rPr lang="en-GB" baseline="0" dirty="0" err="1" smtClean="0">
                <a:solidFill>
                  <a:schemeClr val="tx1">
                    <a:lumMod val="75000"/>
                    <a:lumOff val="25000"/>
                  </a:schemeClr>
                </a:solidFill>
              </a:rPr>
              <a:t>umberella</a:t>
            </a:r>
            <a:r>
              <a:rPr lang="en-GB" baseline="0" dirty="0" smtClean="0">
                <a:solidFill>
                  <a:schemeClr val="tx1">
                    <a:lumMod val="75000"/>
                    <a:lumOff val="25000"/>
                  </a:schemeClr>
                </a:solidFill>
              </a:rPr>
              <a:t> membership. Once this membership stops</a:t>
            </a:r>
            <a:endParaRPr lang="en-GB" dirty="0" smtClean="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932A1736-A194-41CC-AA0A-DABF9B5B0258}" type="slidenum">
              <a:rPr lang="en-GB" smtClean="0"/>
              <a:pPr/>
              <a:t>12</a:t>
            </a:fld>
            <a:endParaRPr lang="en-GB"/>
          </a:p>
        </p:txBody>
      </p:sp>
    </p:spTree>
    <p:extLst>
      <p:ext uri="{BB962C8B-B14F-4D97-AF65-F5344CB8AC3E}">
        <p14:creationId xmlns:p14="http://schemas.microsoft.com/office/powerpoint/2010/main" val="364903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5515">
              <a:defRPr/>
            </a:pPr>
            <a:endParaRPr lang="en-GB" dirty="0" smtClean="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932A1736-A194-41CC-AA0A-DABF9B5B0258}" type="slidenum">
              <a:rPr lang="en-GB" smtClean="0"/>
              <a:pPr/>
              <a:t>13</a:t>
            </a:fld>
            <a:endParaRPr lang="en-GB"/>
          </a:p>
        </p:txBody>
      </p:sp>
    </p:spTree>
    <p:extLst>
      <p:ext uri="{BB962C8B-B14F-4D97-AF65-F5344CB8AC3E}">
        <p14:creationId xmlns:p14="http://schemas.microsoft.com/office/powerpoint/2010/main" val="3599562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5515">
              <a:defRPr/>
            </a:pPr>
            <a:r>
              <a:rPr lang="en-GB" dirty="0" smtClean="0">
                <a:solidFill>
                  <a:schemeClr val="tx1">
                    <a:lumMod val="75000"/>
                    <a:lumOff val="25000"/>
                  </a:schemeClr>
                </a:solidFill>
              </a:rPr>
              <a:t>Carers count act as the </a:t>
            </a:r>
            <a:r>
              <a:rPr lang="en-GB" dirty="0" err="1" smtClean="0">
                <a:solidFill>
                  <a:schemeClr val="tx1">
                    <a:lumMod val="75000"/>
                    <a:lumOff val="25000"/>
                  </a:schemeClr>
                </a:solidFill>
              </a:rPr>
              <a:t>singlepoint</a:t>
            </a:r>
            <a:r>
              <a:rPr lang="en-GB" dirty="0" smtClean="0">
                <a:solidFill>
                  <a:schemeClr val="tx1">
                    <a:lumMod val="75000"/>
                    <a:lumOff val="25000"/>
                  </a:schemeClr>
                </a:solidFill>
              </a:rPr>
              <a:t> of contact for carers in Kirklees.</a:t>
            </a:r>
            <a:r>
              <a:rPr lang="en-GB" baseline="0" dirty="0" smtClean="0">
                <a:solidFill>
                  <a:schemeClr val="tx1">
                    <a:lumMod val="75000"/>
                    <a:lumOff val="25000"/>
                  </a:schemeClr>
                </a:solidFill>
              </a:rPr>
              <a:t> Call for an informal chat to see how we can help.</a:t>
            </a:r>
          </a:p>
          <a:p>
            <a:r>
              <a:rPr lang="en-GB" sz="1200" kern="1200" dirty="0" smtClean="0">
                <a:solidFill>
                  <a:schemeClr val="tx1"/>
                </a:solidFill>
                <a:effectLst/>
                <a:latin typeface="+mn-lt"/>
                <a:ea typeface="+mn-ea"/>
                <a:cs typeface="+mn-cs"/>
              </a:rPr>
              <a:t>Benefits (Disability Living Allowance for children, Personal Independence Payment, Attendance Allowance, Carers Allowance) and many others. We provide benefits checks and can help to fill out the forms. </a:t>
            </a:r>
          </a:p>
          <a:p>
            <a:r>
              <a:rPr lang="en-GB" sz="1200" kern="1200" dirty="0" smtClean="0">
                <a:solidFill>
                  <a:schemeClr val="tx1"/>
                </a:solidFill>
                <a:effectLst/>
                <a:latin typeface="+mn-lt"/>
                <a:ea typeface="+mn-ea"/>
                <a:cs typeface="+mn-cs"/>
              </a:rPr>
              <a:t>· Grants </a:t>
            </a:r>
          </a:p>
          <a:p>
            <a:r>
              <a:rPr lang="en-GB" sz="1200" kern="1200" dirty="0" smtClean="0">
                <a:solidFill>
                  <a:schemeClr val="tx1"/>
                </a:solidFill>
                <a:effectLst/>
                <a:latin typeface="+mn-lt"/>
                <a:ea typeface="+mn-ea"/>
                <a:cs typeface="+mn-cs"/>
              </a:rPr>
              <a:t>· Support and practical help for the carer and the person they care for through Social Services </a:t>
            </a:r>
            <a:r>
              <a:rPr lang="en-GB" sz="1200" b="1" kern="1200" dirty="0" smtClean="0">
                <a:solidFill>
                  <a:schemeClr val="tx1"/>
                </a:solidFill>
                <a:effectLst/>
                <a:latin typeface="+mn-lt"/>
                <a:ea typeface="+mn-ea"/>
                <a:cs typeface="+mn-cs"/>
              </a:rPr>
              <a:t>(this may include financial assessment and help).</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Disability Equipment </a:t>
            </a:r>
          </a:p>
          <a:p>
            <a:r>
              <a:rPr lang="en-GB" sz="1200" kern="1200" dirty="0" smtClean="0">
                <a:solidFill>
                  <a:schemeClr val="tx1"/>
                </a:solidFill>
                <a:effectLst/>
                <a:latin typeface="+mn-lt"/>
                <a:ea typeface="+mn-ea"/>
                <a:cs typeface="+mn-cs"/>
              </a:rPr>
              <a:t>· Assistive Technology (for example care phones) </a:t>
            </a:r>
          </a:p>
          <a:p>
            <a:r>
              <a:rPr lang="en-GB" sz="1200" kern="1200" dirty="0" smtClean="0">
                <a:solidFill>
                  <a:schemeClr val="tx1"/>
                </a:solidFill>
                <a:effectLst/>
                <a:latin typeface="+mn-lt"/>
                <a:ea typeface="+mn-ea"/>
                <a:cs typeface="+mn-cs"/>
              </a:rPr>
              <a:t>· Blue badges (for disabled parking) </a:t>
            </a:r>
          </a:p>
          <a:p>
            <a:r>
              <a:rPr lang="en-GB" sz="1200" kern="1200" dirty="0" smtClean="0">
                <a:solidFill>
                  <a:schemeClr val="tx1"/>
                </a:solidFill>
                <a:effectLst/>
                <a:latin typeface="+mn-lt"/>
                <a:ea typeface="+mn-ea"/>
                <a:cs typeface="+mn-cs"/>
              </a:rPr>
              <a:t>· Other transport help </a:t>
            </a:r>
          </a:p>
          <a:p>
            <a:r>
              <a:rPr lang="en-GB" sz="1200" kern="1200" dirty="0" smtClean="0">
                <a:solidFill>
                  <a:schemeClr val="tx1"/>
                </a:solidFill>
                <a:effectLst/>
                <a:latin typeface="+mn-lt"/>
                <a:ea typeface="+mn-ea"/>
                <a:cs typeface="+mn-cs"/>
              </a:rPr>
              <a:t>· Other specialist services relevant to the person’s needs </a:t>
            </a:r>
          </a:p>
          <a:p>
            <a:r>
              <a:rPr lang="en-GB" sz="1200" kern="1200" dirty="0" smtClean="0">
                <a:solidFill>
                  <a:schemeClr val="tx1"/>
                </a:solidFill>
                <a:effectLst/>
                <a:latin typeface="+mn-lt"/>
                <a:ea typeface="+mn-ea"/>
                <a:cs typeface="+mn-cs"/>
              </a:rPr>
              <a:t>· Respite Care (to give the carer a break) </a:t>
            </a:r>
          </a:p>
          <a:p>
            <a:r>
              <a:rPr lang="en-GB" sz="1200" kern="1200" dirty="0" smtClean="0">
                <a:solidFill>
                  <a:schemeClr val="tx1"/>
                </a:solidFill>
                <a:effectLst/>
                <a:latin typeface="+mn-lt"/>
                <a:ea typeface="+mn-ea"/>
                <a:cs typeface="+mn-cs"/>
              </a:rPr>
              <a:t>We offer home visits if that is more convenient or carers can be seen in the office, either by appointment or in our drop in sessions when an appointment is not necessary. These take place between 10am and 2pm every Tuesday.</a:t>
            </a:r>
          </a:p>
          <a:p>
            <a:r>
              <a:rPr lang="en-GB" sz="1200" kern="1200" dirty="0" smtClean="0">
                <a:solidFill>
                  <a:schemeClr val="tx1"/>
                </a:solidFill>
                <a:effectLst/>
                <a:latin typeface="+mn-lt"/>
                <a:ea typeface="+mn-ea"/>
                <a:cs typeface="+mn-cs"/>
              </a:rPr>
              <a:t>To access our service telephone on 0300 012 0231 or email info@carercount.org.uk.</a:t>
            </a:r>
          </a:p>
          <a:p>
            <a:pPr defTabSz="965515">
              <a:defRPr/>
            </a:pPr>
            <a:endParaRPr lang="en-GB" dirty="0" smtClean="0">
              <a:solidFill>
                <a:schemeClr val="tx1">
                  <a:lumMod val="75000"/>
                  <a:lumOff val="25000"/>
                </a:schemeClr>
              </a:solidFill>
            </a:endParaRPr>
          </a:p>
          <a:p>
            <a:pPr defTabSz="965515">
              <a:defRPr/>
            </a:pPr>
            <a:r>
              <a:rPr lang="en-GB" dirty="0" smtClean="0">
                <a:solidFill>
                  <a:schemeClr val="tx1">
                    <a:lumMod val="75000"/>
                    <a:lumOff val="25000"/>
                  </a:schemeClr>
                </a:solidFill>
              </a:rPr>
              <a:t>Carers count also offers an advocacy service,  groups, wellbeing events and activities and training. How best to self advocate, moving</a:t>
            </a:r>
            <a:r>
              <a:rPr lang="en-GB" baseline="0" dirty="0" smtClean="0">
                <a:solidFill>
                  <a:schemeClr val="tx1">
                    <a:lumMod val="75000"/>
                    <a:lumOff val="25000"/>
                  </a:schemeClr>
                </a:solidFill>
              </a:rPr>
              <a:t> and handling, signposting to the many services and navigating through health &amp; Social care.</a:t>
            </a:r>
            <a:endParaRPr lang="en-GB" dirty="0" smtClean="0">
              <a:solidFill>
                <a:schemeClr val="tx1">
                  <a:lumMod val="75000"/>
                  <a:lumOff val="25000"/>
                </a:schemeClr>
              </a:solidFill>
            </a:endParaRPr>
          </a:p>
          <a:p>
            <a:pPr defTabSz="965515">
              <a:defRPr/>
            </a:pPr>
            <a:endParaRPr lang="en-GB" dirty="0" smtClean="0">
              <a:solidFill>
                <a:schemeClr val="tx1">
                  <a:lumMod val="75000"/>
                  <a:lumOff val="25000"/>
                </a:schemeClr>
              </a:solidFill>
            </a:endParaRPr>
          </a:p>
          <a:p>
            <a:pPr defTabSz="965515">
              <a:defRPr/>
            </a:pPr>
            <a:r>
              <a:rPr lang="en-GB" dirty="0" smtClean="0">
                <a:solidFill>
                  <a:schemeClr val="tx1">
                    <a:lumMod val="75000"/>
                    <a:lumOff val="25000"/>
                  </a:schemeClr>
                </a:solidFill>
              </a:rPr>
              <a:t>Carers Trust Emergency support service, respite, groups for family members in the week, carer training</a:t>
            </a:r>
          </a:p>
          <a:p>
            <a:pPr defTabSz="965515">
              <a:defRPr/>
            </a:pPr>
            <a:endParaRPr lang="en-GB" dirty="0" smtClean="0">
              <a:solidFill>
                <a:schemeClr val="tx1">
                  <a:lumMod val="75000"/>
                  <a:lumOff val="25000"/>
                </a:schemeClr>
              </a:solidFill>
            </a:endParaRPr>
          </a:p>
          <a:p>
            <a:pPr defTabSz="965515">
              <a:defRPr/>
            </a:pPr>
            <a:r>
              <a:rPr lang="en-GB" dirty="0" smtClean="0">
                <a:solidFill>
                  <a:schemeClr val="tx1">
                    <a:lumMod val="75000"/>
                    <a:lumOff val="25000"/>
                  </a:schemeClr>
                </a:solidFill>
              </a:rPr>
              <a:t>Kirkwood support carers through share</a:t>
            </a:r>
            <a:r>
              <a:rPr lang="en-GB" baseline="0" dirty="0" smtClean="0">
                <a:solidFill>
                  <a:schemeClr val="tx1">
                    <a:lumMod val="75000"/>
                    <a:lumOff val="25000"/>
                  </a:schemeClr>
                </a:solidFill>
              </a:rPr>
              <a:t> and care- a program of training looking at wellbeing, nutrition, looking after vulnerable skin, moving and handling, coping skills, living with fatigue, mindfulness</a:t>
            </a:r>
          </a:p>
          <a:p>
            <a:pPr defTabSz="965515">
              <a:defRPr/>
            </a:pPr>
            <a:endParaRPr lang="en-GB" baseline="0" dirty="0" smtClean="0">
              <a:solidFill>
                <a:schemeClr val="tx1">
                  <a:lumMod val="75000"/>
                  <a:lumOff val="25000"/>
                </a:schemeClr>
              </a:solidFill>
            </a:endParaRPr>
          </a:p>
          <a:p>
            <a:pPr defTabSz="965515">
              <a:defRPr/>
            </a:pPr>
            <a:r>
              <a:rPr lang="en-GB" baseline="0" dirty="0" err="1" smtClean="0">
                <a:solidFill>
                  <a:schemeClr val="tx1">
                    <a:lumMod val="75000"/>
                    <a:lumOff val="25000"/>
                  </a:schemeClr>
                </a:solidFill>
              </a:rPr>
              <a:t>Pcan</a:t>
            </a:r>
            <a:r>
              <a:rPr lang="en-GB" baseline="0" dirty="0" smtClean="0">
                <a:solidFill>
                  <a:schemeClr val="tx1">
                    <a:lumMod val="75000"/>
                    <a:lumOff val="25000"/>
                  </a:schemeClr>
                </a:solidFill>
              </a:rPr>
              <a:t> Support parents of children </a:t>
            </a:r>
            <a:r>
              <a:rPr lang="en-GB" baseline="0" smtClean="0">
                <a:solidFill>
                  <a:schemeClr val="tx1">
                    <a:lumMod val="75000"/>
                    <a:lumOff val="25000"/>
                  </a:schemeClr>
                </a:solidFill>
              </a:rPr>
              <a:t>with additional needs</a:t>
            </a:r>
            <a:endParaRPr lang="en-GB" baseline="0" dirty="0" smtClean="0">
              <a:solidFill>
                <a:schemeClr val="tx1">
                  <a:lumMod val="75000"/>
                  <a:lumOff val="25000"/>
                </a:schemeClr>
              </a:solidFill>
            </a:endParaRPr>
          </a:p>
          <a:p>
            <a:pPr defTabSz="965515">
              <a:defRPr/>
            </a:pPr>
            <a:endParaRPr lang="en-GB" baseline="0" dirty="0" smtClean="0">
              <a:solidFill>
                <a:schemeClr val="tx1">
                  <a:lumMod val="75000"/>
                  <a:lumOff val="25000"/>
                </a:schemeClr>
              </a:solidFill>
            </a:endParaRPr>
          </a:p>
          <a:p>
            <a:pPr defTabSz="965515">
              <a:defRPr/>
            </a:pPr>
            <a:r>
              <a:rPr lang="en-GB" baseline="0" dirty="0" smtClean="0">
                <a:solidFill>
                  <a:schemeClr val="tx1">
                    <a:lumMod val="75000"/>
                    <a:lumOff val="25000"/>
                  </a:schemeClr>
                </a:solidFill>
              </a:rPr>
              <a:t>Understanding rights to a carers assessment or a person led </a:t>
            </a:r>
            <a:r>
              <a:rPr lang="en-GB" baseline="0" dirty="0" err="1" smtClean="0">
                <a:solidFill>
                  <a:schemeClr val="tx1">
                    <a:lumMod val="75000"/>
                    <a:lumOff val="25000"/>
                  </a:schemeClr>
                </a:solidFill>
              </a:rPr>
              <a:t>assesement</a:t>
            </a:r>
            <a:r>
              <a:rPr lang="en-GB" baseline="0" dirty="0" smtClean="0">
                <a:solidFill>
                  <a:schemeClr val="tx1">
                    <a:lumMod val="75000"/>
                    <a:lumOff val="25000"/>
                  </a:schemeClr>
                </a:solidFill>
              </a:rPr>
              <a:t> for the person you are looking after. Looking at getting a break</a:t>
            </a:r>
          </a:p>
          <a:p>
            <a:pPr defTabSz="965515">
              <a:defRPr/>
            </a:pPr>
            <a:r>
              <a:rPr lang="en-GB" baseline="0" dirty="0" smtClean="0">
                <a:solidFill>
                  <a:schemeClr val="tx1">
                    <a:lumMod val="75000"/>
                    <a:lumOff val="25000"/>
                  </a:schemeClr>
                </a:solidFill>
              </a:rPr>
              <a:t>Carers linking with community plus for cared for or themselves to look at getting out more and building social networks.</a:t>
            </a:r>
            <a:endParaRPr lang="en-GB" dirty="0" smtClean="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932A1736-A194-41CC-AA0A-DABF9B5B0258}" type="slidenum">
              <a:rPr lang="en-GB" smtClean="0"/>
              <a:pPr/>
              <a:t>14</a:t>
            </a:fld>
            <a:endParaRPr lang="en-GB"/>
          </a:p>
        </p:txBody>
      </p:sp>
    </p:spTree>
    <p:extLst>
      <p:ext uri="{BB962C8B-B14F-4D97-AF65-F5344CB8AC3E}">
        <p14:creationId xmlns:p14="http://schemas.microsoft.com/office/powerpoint/2010/main" val="1025725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5515">
              <a:defRPr/>
            </a:pPr>
            <a:r>
              <a:rPr lang="en-GB" dirty="0" smtClean="0">
                <a:solidFill>
                  <a:schemeClr val="tx1">
                    <a:lumMod val="75000"/>
                    <a:lumOff val="25000"/>
                  </a:schemeClr>
                </a:solidFill>
              </a:rPr>
              <a:t>Take simple and effective action</a:t>
            </a:r>
          </a:p>
          <a:p>
            <a:pPr defTabSz="965515">
              <a:defRPr/>
            </a:pPr>
            <a:endParaRPr lang="en-GB" dirty="0" smtClean="0">
              <a:solidFill>
                <a:schemeClr val="tx1">
                  <a:lumMod val="75000"/>
                  <a:lumOff val="25000"/>
                </a:schemeClr>
              </a:solidFill>
            </a:endParaRPr>
          </a:p>
          <a:p>
            <a:pPr defTabSz="965515">
              <a:defRPr/>
            </a:pPr>
            <a:r>
              <a:rPr lang="en-GB" dirty="0" smtClean="0">
                <a:solidFill>
                  <a:schemeClr val="tx1">
                    <a:lumMod val="75000"/>
                    <a:lumOff val="25000"/>
                  </a:schemeClr>
                </a:solidFill>
              </a:rPr>
              <a:t>Carer friendly policies help to recruit the 1.5 million carers of working age who are actually not working</a:t>
            </a:r>
          </a:p>
          <a:p>
            <a:pPr defTabSz="965515">
              <a:defRPr/>
            </a:pPr>
            <a:endParaRPr lang="en-GB" dirty="0" smtClean="0">
              <a:solidFill>
                <a:schemeClr val="tx1">
                  <a:lumMod val="75000"/>
                  <a:lumOff val="25000"/>
                </a:schemeClr>
              </a:solidFill>
            </a:endParaRPr>
          </a:p>
          <a:p>
            <a:pPr defTabSz="965515">
              <a:defRPr/>
            </a:pPr>
            <a:r>
              <a:rPr lang="en-GB" dirty="0" smtClean="0">
                <a:solidFill>
                  <a:schemeClr val="tx1">
                    <a:lumMod val="75000"/>
                    <a:lumOff val="25000"/>
                  </a:schemeClr>
                </a:solidFill>
              </a:rPr>
              <a:t>Offering flexible</a:t>
            </a:r>
            <a:r>
              <a:rPr lang="en-GB" baseline="0" dirty="0" smtClean="0">
                <a:solidFill>
                  <a:schemeClr val="tx1">
                    <a:lumMod val="75000"/>
                    <a:lumOff val="25000"/>
                  </a:schemeClr>
                </a:solidFill>
              </a:rPr>
              <a:t> working patterns- evidence shows rarely abused and increases loyalty. Flexible options for all reduces resentment about preferential treatment</a:t>
            </a:r>
          </a:p>
          <a:p>
            <a:pPr defTabSz="965515">
              <a:defRPr/>
            </a:pPr>
            <a:endParaRPr lang="en-GB" baseline="0" dirty="0" smtClean="0">
              <a:solidFill>
                <a:schemeClr val="tx1">
                  <a:lumMod val="75000"/>
                  <a:lumOff val="25000"/>
                </a:schemeClr>
              </a:solidFill>
            </a:endParaRPr>
          </a:p>
          <a:p>
            <a:pPr defTabSz="965515">
              <a:defRPr/>
            </a:pPr>
            <a:r>
              <a:rPr lang="en-GB" baseline="0" dirty="0" smtClean="0">
                <a:solidFill>
                  <a:schemeClr val="tx1">
                    <a:lumMod val="75000"/>
                    <a:lumOff val="25000"/>
                  </a:schemeClr>
                </a:solidFill>
              </a:rPr>
              <a:t>Talk to the individual about what will help them- A blanket approach will not work</a:t>
            </a:r>
          </a:p>
          <a:p>
            <a:pPr defTabSz="965515">
              <a:defRPr/>
            </a:pPr>
            <a:endParaRPr lang="en-GB" baseline="0" dirty="0" smtClean="0">
              <a:solidFill>
                <a:schemeClr val="tx1">
                  <a:lumMod val="75000"/>
                  <a:lumOff val="25000"/>
                </a:schemeClr>
              </a:solidFill>
            </a:endParaRPr>
          </a:p>
          <a:p>
            <a:pPr defTabSz="965515">
              <a:defRPr/>
            </a:pPr>
            <a:r>
              <a:rPr lang="en-GB" baseline="0" dirty="0" smtClean="0">
                <a:solidFill>
                  <a:schemeClr val="tx1">
                    <a:lumMod val="75000"/>
                    <a:lumOff val="25000"/>
                  </a:schemeClr>
                </a:solidFill>
              </a:rPr>
              <a:t>A few days paid leave is cheaper than recruiting if  carers gives up work</a:t>
            </a:r>
          </a:p>
          <a:p>
            <a:pPr defTabSz="965515">
              <a:defRPr/>
            </a:pPr>
            <a:endParaRPr lang="en-GB" baseline="0" dirty="0" smtClean="0">
              <a:solidFill>
                <a:schemeClr val="tx1">
                  <a:lumMod val="75000"/>
                  <a:lumOff val="25000"/>
                </a:schemeClr>
              </a:solidFill>
            </a:endParaRPr>
          </a:p>
          <a:p>
            <a:pPr defTabSz="965515">
              <a:defRPr/>
            </a:pPr>
            <a:r>
              <a:rPr lang="en-GB" baseline="0" dirty="0" smtClean="0">
                <a:solidFill>
                  <a:schemeClr val="tx1">
                    <a:lumMod val="75000"/>
                    <a:lumOff val="25000"/>
                  </a:schemeClr>
                </a:solidFill>
              </a:rPr>
              <a:t>Having a supportive and understanding manager goes a long way to improve moral, increase loyalty and improve productivity and flexibility.</a:t>
            </a:r>
          </a:p>
          <a:p>
            <a:pPr defTabSz="965515">
              <a:defRPr/>
            </a:pPr>
            <a:endParaRPr lang="en-GB" baseline="0" dirty="0" smtClean="0">
              <a:solidFill>
                <a:schemeClr val="tx1">
                  <a:lumMod val="75000"/>
                  <a:lumOff val="25000"/>
                </a:schemeClr>
              </a:solidFill>
            </a:endParaRPr>
          </a:p>
          <a:p>
            <a:pPr defTabSz="965515">
              <a:defRPr/>
            </a:pPr>
            <a:r>
              <a:rPr lang="en-GB" baseline="0" dirty="0" smtClean="0">
                <a:solidFill>
                  <a:schemeClr val="tx1">
                    <a:lumMod val="75000"/>
                    <a:lumOff val="25000"/>
                  </a:schemeClr>
                </a:solidFill>
              </a:rPr>
              <a:t>Its good to know you are not on your own, carers learn about vital support by talking with each other</a:t>
            </a:r>
          </a:p>
          <a:p>
            <a:pPr defTabSz="965515">
              <a:defRPr/>
            </a:pPr>
            <a:endParaRPr lang="en-GB" baseline="0" dirty="0" smtClean="0">
              <a:solidFill>
                <a:schemeClr val="tx1">
                  <a:lumMod val="75000"/>
                  <a:lumOff val="25000"/>
                </a:schemeClr>
              </a:solidFill>
            </a:endParaRPr>
          </a:p>
          <a:p>
            <a:pPr defTabSz="965515">
              <a:defRPr/>
            </a:pPr>
            <a:r>
              <a:rPr lang="en-GB" baseline="0" dirty="0" smtClean="0">
                <a:solidFill>
                  <a:schemeClr val="tx1">
                    <a:lumMod val="75000"/>
                    <a:lumOff val="25000"/>
                  </a:schemeClr>
                </a:solidFill>
              </a:rPr>
              <a:t>Good communication on offer is vital to encourage carers to identify and ask for help. Clear for all parties involved</a:t>
            </a:r>
          </a:p>
          <a:p>
            <a:pPr defTabSz="965515">
              <a:defRPr/>
            </a:pPr>
            <a:endParaRPr lang="en-GB" baseline="0" dirty="0" smtClean="0">
              <a:solidFill>
                <a:schemeClr val="tx1">
                  <a:lumMod val="75000"/>
                  <a:lumOff val="25000"/>
                </a:schemeClr>
              </a:solidFill>
            </a:endParaRPr>
          </a:p>
          <a:p>
            <a:pPr defTabSz="965515">
              <a:defRPr/>
            </a:pPr>
            <a:r>
              <a:rPr lang="en-GB" baseline="0" dirty="0" smtClean="0">
                <a:solidFill>
                  <a:schemeClr val="tx1">
                    <a:lumMod val="75000"/>
                    <a:lumOff val="25000"/>
                  </a:schemeClr>
                </a:solidFill>
              </a:rPr>
              <a:t>Some times </a:t>
            </a:r>
            <a:r>
              <a:rPr lang="en-GB" baseline="0" dirty="0" err="1" smtClean="0">
                <a:solidFill>
                  <a:schemeClr val="tx1">
                    <a:lumMod val="75000"/>
                    <a:lumOff val="25000"/>
                  </a:schemeClr>
                </a:solidFill>
              </a:rPr>
              <a:t>arers</a:t>
            </a:r>
            <a:r>
              <a:rPr lang="en-GB" baseline="0" dirty="0" smtClean="0">
                <a:solidFill>
                  <a:schemeClr val="tx1">
                    <a:lumMod val="75000"/>
                    <a:lumOff val="25000"/>
                  </a:schemeClr>
                </a:solidFill>
              </a:rPr>
              <a:t> will need practice support </a:t>
            </a:r>
            <a:r>
              <a:rPr lang="en-GB" baseline="0" dirty="0" err="1" smtClean="0">
                <a:solidFill>
                  <a:schemeClr val="tx1">
                    <a:lumMod val="75000"/>
                    <a:lumOff val="25000"/>
                  </a:schemeClr>
                </a:solidFill>
              </a:rPr>
              <a:t>eg</a:t>
            </a:r>
            <a:r>
              <a:rPr lang="en-GB" baseline="0" dirty="0" smtClean="0">
                <a:solidFill>
                  <a:schemeClr val="tx1">
                    <a:lumMod val="75000"/>
                    <a:lumOff val="25000"/>
                  </a:schemeClr>
                </a:solidFill>
              </a:rPr>
              <a:t> private room to take a call, car parking space</a:t>
            </a:r>
          </a:p>
          <a:p>
            <a:pPr defTabSz="965515">
              <a:defRPr/>
            </a:pPr>
            <a:endParaRPr lang="en-GB" baseline="0" dirty="0" smtClean="0">
              <a:solidFill>
                <a:schemeClr val="tx1">
                  <a:lumMod val="75000"/>
                  <a:lumOff val="25000"/>
                </a:schemeClr>
              </a:solidFill>
            </a:endParaRPr>
          </a:p>
          <a:p>
            <a:pPr defTabSz="965515">
              <a:defRPr/>
            </a:pPr>
            <a:r>
              <a:rPr lang="en-GB" baseline="0" dirty="0" smtClean="0">
                <a:solidFill>
                  <a:schemeClr val="tx1">
                    <a:lumMod val="75000"/>
                    <a:lumOff val="25000"/>
                  </a:schemeClr>
                </a:solidFill>
              </a:rPr>
              <a:t>Carers say getting the right information at the right time is vital- as an employer know where to signpost for information locally</a:t>
            </a:r>
          </a:p>
          <a:p>
            <a:pPr defTabSz="965515">
              <a:defRPr/>
            </a:pPr>
            <a:endParaRPr lang="en-GB" dirty="0" smtClean="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932A1736-A194-41CC-AA0A-DABF9B5B0258}" type="slidenum">
              <a:rPr lang="en-GB" smtClean="0"/>
              <a:pPr/>
              <a:t>15</a:t>
            </a:fld>
            <a:endParaRPr lang="en-GB"/>
          </a:p>
        </p:txBody>
      </p:sp>
    </p:spTree>
    <p:extLst>
      <p:ext uri="{BB962C8B-B14F-4D97-AF65-F5344CB8AC3E}">
        <p14:creationId xmlns:p14="http://schemas.microsoft.com/office/powerpoint/2010/main" val="4262356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5515">
              <a:defRPr/>
            </a:pPr>
            <a:r>
              <a:rPr lang="en-GB" b="1" dirty="0" smtClean="0"/>
              <a:t>Carers:</a:t>
            </a:r>
            <a:r>
              <a:rPr lang="en-GB" baseline="0" dirty="0"/>
              <a:t> </a:t>
            </a:r>
            <a:r>
              <a:rPr lang="en-GB" dirty="0" smtClean="0"/>
              <a:t>as well as a reliable income, work can be an escape from the demands of caring. It provides a sense of identity and can be a welcome mental break from caring.</a:t>
            </a:r>
          </a:p>
          <a:p>
            <a:pPr defTabSz="965515">
              <a:defRPr/>
            </a:pPr>
            <a:r>
              <a:rPr lang="en-GB" dirty="0" smtClean="0"/>
              <a:t>Being</a:t>
            </a:r>
            <a:r>
              <a:rPr lang="en-GB" baseline="0" dirty="0" smtClean="0"/>
              <a:t> able to more easily juggle work and care means less stress for the carer, and improved care for the person they care for.</a:t>
            </a:r>
          </a:p>
          <a:p>
            <a:pPr defTabSz="965515">
              <a:defRPr/>
            </a:pPr>
            <a:endParaRPr lang="en-GB" baseline="0" dirty="0" smtClean="0"/>
          </a:p>
          <a:p>
            <a:pPr defTabSz="965515">
              <a:defRPr/>
            </a:pPr>
            <a:r>
              <a:rPr lang="en-GB" b="1" baseline="0" dirty="0" smtClean="0"/>
              <a:t>Businesses: </a:t>
            </a:r>
            <a:r>
              <a:rPr lang="en-GB" baseline="0" dirty="0" smtClean="0"/>
              <a:t>retention of experienced staff and valuable skills; fewer costs related to recruitment and lost productivity; less stress and higher morale; improved employer brand helping to attract new talent.</a:t>
            </a:r>
          </a:p>
          <a:p>
            <a:pPr defTabSz="965515">
              <a:defRPr/>
            </a:pPr>
            <a:endParaRPr lang="en-GB" baseline="0" dirty="0" smtClean="0"/>
          </a:p>
          <a:p>
            <a:pPr defTabSz="965515">
              <a:defRPr/>
            </a:pPr>
            <a:r>
              <a:rPr lang="en-GB" b="1" baseline="0" dirty="0" smtClean="0"/>
              <a:t>Communities: </a:t>
            </a:r>
            <a:r>
              <a:rPr lang="en-GB" baseline="0" dirty="0" smtClean="0"/>
              <a:t>Direct link to local carer support services </a:t>
            </a:r>
            <a:r>
              <a:rPr lang="en-GB" baseline="0" dirty="0" smtClean="0">
                <a:sym typeface="Wingdings" panose="05000000000000000000" pitchFamily="2" charset="2"/>
              </a:rPr>
              <a:t></a:t>
            </a:r>
            <a:r>
              <a:rPr lang="en-GB" baseline="0" dirty="0" smtClean="0"/>
              <a:t> more working carers signposted to support </a:t>
            </a:r>
            <a:r>
              <a:rPr lang="en-GB" baseline="0" dirty="0" smtClean="0">
                <a:sym typeface="Wingdings" panose="05000000000000000000" pitchFamily="2" charset="2"/>
              </a:rPr>
              <a:t> </a:t>
            </a:r>
            <a:r>
              <a:rPr lang="en-GB" baseline="0" dirty="0" smtClean="0"/>
              <a:t>improving their long-term resilience and ability to stay in work. The scheme is self-funding, so just by being a member, businesses are helping local charities to support their community. This added social value can strengthen companies’ bids for new contracts. </a:t>
            </a:r>
          </a:p>
          <a:p>
            <a:pPr defTabSz="965515">
              <a:defRPr/>
            </a:pPr>
            <a:r>
              <a:rPr lang="en-GB" baseline="0" dirty="0" smtClean="0"/>
              <a:t>SME: </a:t>
            </a:r>
            <a:r>
              <a:rPr lang="en-GB" dirty="0" smtClean="0"/>
              <a:t>Losing a staff member </a:t>
            </a:r>
            <a:r>
              <a:rPr lang="en-GB" baseline="0" dirty="0" smtClean="0"/>
              <a:t>hugely</a:t>
            </a:r>
            <a:r>
              <a:rPr lang="en-GB" dirty="0" smtClean="0"/>
              <a:t> devastating </a:t>
            </a:r>
            <a:r>
              <a:rPr lang="en-GB" dirty="0" smtClean="0">
                <a:sym typeface="Wingdings" panose="05000000000000000000" pitchFamily="2" charset="2"/>
              </a:rPr>
              <a:t></a:t>
            </a:r>
            <a:r>
              <a:rPr lang="en-GB" baseline="0" dirty="0" smtClean="0"/>
              <a:t> bigger impact on turnover &amp; competing against larger brands for talent </a:t>
            </a:r>
            <a:r>
              <a:rPr lang="en-GB" baseline="0" dirty="0" smtClean="0">
                <a:sym typeface="Wingdings" panose="05000000000000000000" pitchFamily="2" charset="2"/>
              </a:rPr>
              <a:t></a:t>
            </a:r>
            <a:r>
              <a:rPr lang="en-GB" baseline="0" dirty="0" smtClean="0"/>
              <a:t> retention higher priority. </a:t>
            </a:r>
          </a:p>
          <a:p>
            <a:pPr defTabSz="965515">
              <a:defRPr/>
            </a:pPr>
            <a:r>
              <a:rPr lang="en-GB" baseline="0" dirty="0" smtClean="0"/>
              <a:t>Greater community resilience </a:t>
            </a:r>
            <a:r>
              <a:rPr lang="en-GB" baseline="0" dirty="0" smtClean="0">
                <a:sym typeface="Wingdings" panose="05000000000000000000" pitchFamily="2" charset="2"/>
              </a:rPr>
              <a:t> good for local authorities…</a:t>
            </a:r>
            <a:endParaRPr lang="en-GB" dirty="0" smtClean="0"/>
          </a:p>
          <a:p>
            <a:pPr defTabSz="965515">
              <a:defRPr/>
            </a:pPr>
            <a:endParaRPr lang="en-GB" dirty="0" smtClean="0"/>
          </a:p>
        </p:txBody>
      </p:sp>
      <p:sp>
        <p:nvSpPr>
          <p:cNvPr id="4" name="Slide Number Placeholder 3"/>
          <p:cNvSpPr>
            <a:spLocks noGrp="1"/>
          </p:cNvSpPr>
          <p:nvPr>
            <p:ph type="sldNum" sz="quarter" idx="10"/>
          </p:nvPr>
        </p:nvSpPr>
        <p:spPr/>
        <p:txBody>
          <a:bodyPr/>
          <a:lstStyle/>
          <a:p>
            <a:fld id="{932A1736-A194-41CC-AA0A-DABF9B5B0258}" type="slidenum">
              <a:rPr lang="en-GB" smtClean="0"/>
              <a:pPr/>
              <a:t>16</a:t>
            </a:fld>
            <a:endParaRPr lang="en-GB"/>
          </a:p>
        </p:txBody>
      </p:sp>
    </p:spTree>
    <p:extLst>
      <p:ext uri="{BB962C8B-B14F-4D97-AF65-F5344CB8AC3E}">
        <p14:creationId xmlns:p14="http://schemas.microsoft.com/office/powerpoint/2010/main" val="1597441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t>According to research by Oxford Economics and Unum, the average cost of turnover per employee (earning £25,000 a year or more) is £30,614.</a:t>
            </a:r>
          </a:p>
          <a:p>
            <a:r>
              <a:rPr lang="en-GB" sz="1300" dirty="0"/>
              <a:t>The research states that employers spend an average of £5,433 on finding a replacement. </a:t>
            </a:r>
          </a:p>
          <a:p>
            <a:r>
              <a:rPr lang="en-GB" sz="1300" dirty="0"/>
              <a:t>That includes </a:t>
            </a:r>
          </a:p>
          <a:p>
            <a:pPr marL="181034" indent="-181034">
              <a:buFont typeface="Arial" panose="020B0604020202020204" pitchFamily="34" charset="0"/>
              <a:buChar char="•"/>
            </a:pPr>
            <a:r>
              <a:rPr lang="en-GB" sz="1300" dirty="0"/>
              <a:t>recruitment or advertising fees, which are typically around 10-20% of the job’s annual salary;</a:t>
            </a:r>
          </a:p>
          <a:p>
            <a:pPr marL="181034" indent="-181034">
              <a:buFont typeface="Arial" panose="020B0604020202020204" pitchFamily="34" charset="0"/>
              <a:buChar char="•"/>
            </a:pPr>
            <a:r>
              <a:rPr lang="en-GB" sz="1300" dirty="0"/>
              <a:t>Interviewing which will cost around £1,000 for each role </a:t>
            </a:r>
          </a:p>
          <a:p>
            <a:pPr marL="181034" indent="-181034">
              <a:buFont typeface="Arial" panose="020B0604020202020204" pitchFamily="34" charset="0"/>
              <a:buChar char="•"/>
            </a:pPr>
            <a:r>
              <a:rPr lang="en-GB" sz="1300" dirty="0"/>
              <a:t>HR time – whether that’s in house or external</a:t>
            </a:r>
          </a:p>
          <a:p>
            <a:pPr marL="181034" indent="-181034">
              <a:buFont typeface="Arial" panose="020B0604020202020204" pitchFamily="34" charset="0"/>
              <a:buChar char="•"/>
            </a:pPr>
            <a:r>
              <a:rPr lang="en-GB" sz="1300" dirty="0"/>
              <a:t>Temporary replacement costs</a:t>
            </a:r>
          </a:p>
          <a:p>
            <a:pPr marL="181034" indent="-181034">
              <a:buFont typeface="Arial" panose="020B0604020202020204" pitchFamily="34" charset="0"/>
              <a:buChar char="•"/>
            </a:pPr>
            <a:endParaRPr lang="en-GB" sz="1300" dirty="0"/>
          </a:p>
          <a:p>
            <a:r>
              <a:rPr lang="en-GB" sz="1300" dirty="0"/>
              <a:t>Once the right candidate has been found, there are induction and training costs, but the biggest cost to employers comes from loss of productivity.</a:t>
            </a:r>
          </a:p>
          <a:p>
            <a:r>
              <a:rPr lang="en-GB" sz="1300" dirty="0"/>
              <a:t>It will take some time for your new employee to produce the same level of work as the person they replaced. Oxford Economics and Unum say that, on average, it takes 28 weeks and costs around £25,182 for loss of productivity.</a:t>
            </a:r>
          </a:p>
          <a:p>
            <a:pPr defTabSz="965515">
              <a:defRPr/>
            </a:pPr>
            <a:endParaRPr lang="en-GB" dirty="0" smtClean="0"/>
          </a:p>
        </p:txBody>
      </p:sp>
      <p:sp>
        <p:nvSpPr>
          <p:cNvPr id="4" name="Slide Number Placeholder 3"/>
          <p:cNvSpPr>
            <a:spLocks noGrp="1"/>
          </p:cNvSpPr>
          <p:nvPr>
            <p:ph type="sldNum" sz="quarter" idx="10"/>
          </p:nvPr>
        </p:nvSpPr>
        <p:spPr/>
        <p:txBody>
          <a:bodyPr/>
          <a:lstStyle/>
          <a:p>
            <a:fld id="{932A1736-A194-41CC-AA0A-DABF9B5B0258}" type="slidenum">
              <a:rPr lang="en-GB" smtClean="0"/>
              <a:pPr/>
              <a:t>17</a:t>
            </a:fld>
            <a:endParaRPr lang="en-GB"/>
          </a:p>
        </p:txBody>
      </p:sp>
    </p:spTree>
    <p:extLst>
      <p:ext uri="{BB962C8B-B14F-4D97-AF65-F5344CB8AC3E}">
        <p14:creationId xmlns:p14="http://schemas.microsoft.com/office/powerpoint/2010/main" val="2849645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5515">
              <a:defRPr/>
            </a:pPr>
            <a:endParaRPr lang="en-GB" dirty="0" smtClean="0"/>
          </a:p>
        </p:txBody>
      </p:sp>
      <p:sp>
        <p:nvSpPr>
          <p:cNvPr id="4" name="Slide Number Placeholder 3"/>
          <p:cNvSpPr>
            <a:spLocks noGrp="1"/>
          </p:cNvSpPr>
          <p:nvPr>
            <p:ph type="sldNum" sz="quarter" idx="10"/>
          </p:nvPr>
        </p:nvSpPr>
        <p:spPr/>
        <p:txBody>
          <a:bodyPr/>
          <a:lstStyle/>
          <a:p>
            <a:fld id="{932A1736-A194-41CC-AA0A-DABF9B5B0258}" type="slidenum">
              <a:rPr lang="en-GB" smtClean="0"/>
              <a:pPr/>
              <a:t>18</a:t>
            </a:fld>
            <a:endParaRPr lang="en-GB"/>
          </a:p>
        </p:txBody>
      </p:sp>
    </p:spTree>
    <p:extLst>
      <p:ext uri="{BB962C8B-B14F-4D97-AF65-F5344CB8AC3E}">
        <p14:creationId xmlns:p14="http://schemas.microsoft.com/office/powerpoint/2010/main" val="1425002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5515">
              <a:defRPr/>
            </a:pPr>
            <a:endParaRPr lang="en-GB" dirty="0" smtClean="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932A1736-A194-41CC-AA0A-DABF9B5B0258}" type="slidenum">
              <a:rPr lang="en-GB" smtClean="0"/>
              <a:pPr/>
              <a:t>19</a:t>
            </a:fld>
            <a:endParaRPr lang="en-GB"/>
          </a:p>
        </p:txBody>
      </p:sp>
    </p:spTree>
    <p:extLst>
      <p:ext uri="{BB962C8B-B14F-4D97-AF65-F5344CB8AC3E}">
        <p14:creationId xmlns:p14="http://schemas.microsoft.com/office/powerpoint/2010/main" val="1832018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Becoming a carer can happen overnight and be unpredictable,</a:t>
            </a:r>
            <a:r>
              <a:rPr lang="en-GB" baseline="0" dirty="0" smtClean="0"/>
              <a:t> caring milestones can be different </a:t>
            </a:r>
            <a:r>
              <a:rPr lang="en-GB" baseline="0" dirty="0" err="1" smtClean="0"/>
              <a:t>eg</a:t>
            </a:r>
            <a:r>
              <a:rPr lang="en-GB" baseline="0" dirty="0" smtClean="0"/>
              <a:t> a disabled child may still be at home as a disabled adult. Caring often end with a move into residential care or bereavement bringing its own complications.</a:t>
            </a:r>
          </a:p>
          <a:p>
            <a:endParaRPr lang="en-GB" baseline="0" dirty="0" smtClean="0"/>
          </a:p>
          <a:p>
            <a:r>
              <a:rPr lang="en-GB" baseline="0" dirty="0" smtClean="0"/>
              <a:t>Every year 2 million people become carers so we have new populations in our workforce every day.</a:t>
            </a:r>
          </a:p>
          <a:p>
            <a:endParaRPr lang="en-GB" dirty="0"/>
          </a:p>
        </p:txBody>
      </p:sp>
      <p:sp>
        <p:nvSpPr>
          <p:cNvPr id="4" name="Slide Number Placeholder 3"/>
          <p:cNvSpPr>
            <a:spLocks noGrp="1"/>
          </p:cNvSpPr>
          <p:nvPr>
            <p:ph type="sldNum" sz="quarter" idx="10"/>
          </p:nvPr>
        </p:nvSpPr>
        <p:spPr/>
        <p:txBody>
          <a:bodyPr/>
          <a:lstStyle/>
          <a:p>
            <a:fld id="{932A1736-A194-41CC-AA0A-DABF9B5B0258}" type="slidenum">
              <a:rPr lang="en-GB" smtClean="0"/>
              <a:pPr/>
              <a:t>2</a:t>
            </a:fld>
            <a:endParaRPr lang="en-GB"/>
          </a:p>
        </p:txBody>
      </p:sp>
    </p:spTree>
    <p:extLst>
      <p:ext uri="{BB962C8B-B14F-4D97-AF65-F5344CB8AC3E}">
        <p14:creationId xmlns:p14="http://schemas.microsoft.com/office/powerpoint/2010/main" val="2477357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5515">
              <a:defRPr/>
            </a:pPr>
            <a:r>
              <a:rPr lang="en-GB" smtClean="0">
                <a:solidFill>
                  <a:schemeClr val="tx1">
                    <a:lumMod val="75000"/>
                    <a:lumOff val="25000"/>
                  </a:schemeClr>
                </a:solidFill>
              </a:rPr>
              <a:t>Over 30,000 employees</a:t>
            </a:r>
            <a:endParaRPr lang="en-GB" dirty="0" smtClean="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932A1736-A194-41CC-AA0A-DABF9B5B0258}" type="slidenum">
              <a:rPr lang="en-GB" smtClean="0"/>
              <a:pPr/>
              <a:t>20</a:t>
            </a:fld>
            <a:endParaRPr lang="en-GB"/>
          </a:p>
        </p:txBody>
      </p:sp>
    </p:spTree>
    <p:extLst>
      <p:ext uri="{BB962C8B-B14F-4D97-AF65-F5344CB8AC3E}">
        <p14:creationId xmlns:p14="http://schemas.microsoft.com/office/powerpoint/2010/main" val="1821526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32A1736-A194-41CC-AA0A-DABF9B5B0258}" type="slidenum">
              <a:rPr lang="en-GB" smtClean="0"/>
              <a:pPr/>
              <a:t>21</a:t>
            </a:fld>
            <a:endParaRPr lang="en-GB"/>
          </a:p>
        </p:txBody>
      </p:sp>
    </p:spTree>
    <p:extLst>
      <p:ext uri="{BB962C8B-B14F-4D97-AF65-F5344CB8AC3E}">
        <p14:creationId xmlns:p14="http://schemas.microsoft.com/office/powerpoint/2010/main" val="1628770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Caring is everyday life of families yet we estimate 600 people a day give up paid work to care</a:t>
            </a:r>
            <a:endParaRPr lang="en-GB" dirty="0"/>
          </a:p>
        </p:txBody>
      </p:sp>
      <p:sp>
        <p:nvSpPr>
          <p:cNvPr id="4" name="Slide Number Placeholder 3"/>
          <p:cNvSpPr>
            <a:spLocks noGrp="1"/>
          </p:cNvSpPr>
          <p:nvPr>
            <p:ph type="sldNum" sz="quarter" idx="10"/>
          </p:nvPr>
        </p:nvSpPr>
        <p:spPr/>
        <p:txBody>
          <a:bodyPr/>
          <a:lstStyle/>
          <a:p>
            <a:fld id="{932A1736-A194-41CC-AA0A-DABF9B5B0258}" type="slidenum">
              <a:rPr lang="en-GB" smtClean="0"/>
              <a:pPr/>
              <a:t>3</a:t>
            </a:fld>
            <a:endParaRPr lang="en-GB"/>
          </a:p>
        </p:txBody>
      </p:sp>
    </p:spTree>
    <p:extLst>
      <p:ext uri="{BB962C8B-B14F-4D97-AF65-F5344CB8AC3E}">
        <p14:creationId xmlns:p14="http://schemas.microsoft.com/office/powerpoint/2010/main" val="3371233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034" indent="-181034" defTabSz="965515">
              <a:buFont typeface="Arial" panose="020B0604020202020204" pitchFamily="34" charset="0"/>
              <a:buChar char="•"/>
              <a:defRPr/>
            </a:pPr>
            <a:r>
              <a:rPr lang="en-GB" dirty="0" smtClean="0">
                <a:solidFill>
                  <a:schemeClr val="tx1">
                    <a:lumMod val="75000"/>
                    <a:lumOff val="25000"/>
                  </a:schemeClr>
                </a:solidFill>
              </a:rPr>
              <a:t>According to Carers Trust, nearly 1 in 8 employees are carers.</a:t>
            </a:r>
            <a:r>
              <a:rPr lang="en-GB" baseline="0" dirty="0" smtClean="0">
                <a:solidFill>
                  <a:schemeClr val="tx1">
                    <a:lumMod val="75000"/>
                    <a:lumOff val="25000"/>
                  </a:schemeClr>
                </a:solidFill>
              </a:rPr>
              <a:t> </a:t>
            </a:r>
          </a:p>
          <a:p>
            <a:pPr marL="181034" indent="-181034" defTabSz="965515">
              <a:buFont typeface="Arial" panose="020B0604020202020204" pitchFamily="34" charset="0"/>
              <a:buChar char="•"/>
              <a:defRPr/>
            </a:pPr>
            <a:r>
              <a:rPr lang="en-GB" baseline="0" dirty="0" smtClean="0"/>
              <a:t>Peak age for caring = peak age for careers. 45-65</a:t>
            </a:r>
          </a:p>
          <a:p>
            <a:pPr marL="181034" indent="-181034" defTabSz="965515">
              <a:buFont typeface="Arial" panose="020B0604020202020204" pitchFamily="34" charset="0"/>
              <a:buChar char="•"/>
              <a:defRPr/>
            </a:pPr>
            <a:r>
              <a:rPr lang="en-GB" baseline="0" dirty="0" smtClean="0"/>
              <a:t>Continuing rise in the number of carers </a:t>
            </a:r>
            <a:r>
              <a:rPr lang="en-GB" baseline="0" dirty="0" smtClean="0">
                <a:sym typeface="Wingdings" panose="05000000000000000000" pitchFamily="2" charset="2"/>
              </a:rPr>
              <a:t> more </a:t>
            </a:r>
            <a:r>
              <a:rPr lang="en-GB" baseline="0" dirty="0" err="1" smtClean="0">
                <a:sym typeface="Wingdings" panose="05000000000000000000" pitchFamily="2" charset="2"/>
              </a:rPr>
              <a:t>ppl</a:t>
            </a:r>
            <a:r>
              <a:rPr lang="en-GB" baseline="0" dirty="0" smtClean="0">
                <a:sym typeface="Wingdings" panose="05000000000000000000" pitchFamily="2" charset="2"/>
              </a:rPr>
              <a:t> jug</a:t>
            </a:r>
            <a:r>
              <a:rPr lang="en-GB" baseline="0" dirty="0" smtClean="0"/>
              <a:t>gling work &amp; care. </a:t>
            </a:r>
          </a:p>
          <a:p>
            <a:pPr marL="181034" indent="-181034" defTabSz="965515">
              <a:buFont typeface="Arial" panose="020B0604020202020204" pitchFamily="34" charset="0"/>
              <a:buChar char="•"/>
              <a:defRPr/>
            </a:pPr>
            <a:r>
              <a:rPr lang="en-GB" baseline="0" dirty="0" smtClean="0">
                <a:solidFill>
                  <a:schemeClr val="tx1"/>
                </a:solidFill>
              </a:rPr>
              <a:t>Huge numbers of carers have reduced </a:t>
            </a:r>
            <a:r>
              <a:rPr lang="en-GB" dirty="0" smtClean="0">
                <a:solidFill>
                  <a:schemeClr val="tx1">
                    <a:lumMod val="75000"/>
                    <a:lumOff val="25000"/>
                  </a:schemeClr>
                </a:solidFill>
              </a:rPr>
              <a:t>their hours or quit work completely, and many of</a:t>
            </a:r>
            <a:r>
              <a:rPr lang="en-GB" baseline="0" dirty="0" smtClean="0">
                <a:solidFill>
                  <a:schemeClr val="tx1">
                    <a:lumMod val="75000"/>
                    <a:lumOff val="25000"/>
                  </a:schemeClr>
                </a:solidFill>
              </a:rPr>
              <a:t> </a:t>
            </a:r>
            <a:r>
              <a:rPr lang="en-GB" dirty="0" smtClean="0">
                <a:solidFill>
                  <a:schemeClr val="tx1">
                    <a:lumMod val="75000"/>
                    <a:lumOff val="25000"/>
                  </a:schemeClr>
                </a:solidFill>
              </a:rPr>
              <a:t>those not working would like to be.</a:t>
            </a:r>
          </a:p>
          <a:p>
            <a:pPr marL="181034" indent="-181034" defTabSz="965515">
              <a:buFont typeface="Arial" panose="020B0604020202020204" pitchFamily="34" charset="0"/>
              <a:buChar char="•"/>
              <a:defRPr/>
            </a:pPr>
            <a:r>
              <a:rPr lang="en-GB" dirty="0" smtClean="0">
                <a:solidFill>
                  <a:schemeClr val="tx1">
                    <a:lumMod val="75000"/>
                    <a:lumOff val="25000"/>
                  </a:schemeClr>
                </a:solidFill>
              </a:rPr>
              <a:t>In Kirklees the 2011 consensus showed 45000 carers  1 in 6 give up work  </a:t>
            </a:r>
          </a:p>
          <a:p>
            <a:pPr marL="181034" indent="-181034" defTabSz="965515">
              <a:buFont typeface="Arial" panose="020B0604020202020204" pitchFamily="34" charset="0"/>
              <a:buChar char="•"/>
              <a:defRPr/>
            </a:pPr>
            <a:endParaRPr lang="en-GB" dirty="0" smtClean="0">
              <a:solidFill>
                <a:schemeClr val="tx1">
                  <a:lumMod val="75000"/>
                  <a:lumOff val="25000"/>
                </a:schemeClr>
              </a:solidFill>
            </a:endParaRPr>
          </a:p>
          <a:p>
            <a:pPr marL="181034" indent="-181034" defTabSz="965515">
              <a:buFont typeface="Arial" panose="020B0604020202020204" pitchFamily="34" charset="0"/>
              <a:buChar char="•"/>
              <a:defRPr/>
            </a:pPr>
            <a:r>
              <a:rPr lang="en-GB" baseline="0" dirty="0" smtClean="0"/>
              <a:t>Working carers often rely on being able to work flexibly, and the fact that flexible working is not a day 1 right is a significant barrier. </a:t>
            </a:r>
          </a:p>
          <a:p>
            <a:pPr marL="181034" indent="-181034" defTabSz="965515">
              <a:buFont typeface="Arial" panose="020B0604020202020204" pitchFamily="34" charset="0"/>
              <a:buChar char="•"/>
              <a:defRPr/>
            </a:pPr>
            <a:endParaRPr lang="en-GB" baseline="0" dirty="0" smtClean="0"/>
          </a:p>
          <a:p>
            <a:pPr marL="181034" indent="-181034" defTabSz="965515">
              <a:buFont typeface="Arial" panose="020B0604020202020204" pitchFamily="34" charset="0"/>
              <a:buChar char="•"/>
              <a:defRPr/>
            </a:pPr>
            <a:r>
              <a:rPr lang="en-GB" baseline="0" dirty="0" smtClean="0"/>
              <a:t>Stigma is also still an issue; many carers feel awkward – even scared – to discuss their caring responsibilities with their employer. </a:t>
            </a:r>
          </a:p>
          <a:p>
            <a:pPr marL="181034" indent="-181034" defTabSz="965515">
              <a:buFont typeface="Arial" panose="020B0604020202020204" pitchFamily="34" charset="0"/>
              <a:buChar char="•"/>
              <a:defRPr/>
            </a:pPr>
            <a:endParaRPr lang="en-GB" baseline="0" dirty="0" smtClean="0"/>
          </a:p>
          <a:p>
            <a:pPr marL="181034" indent="-181034" defTabSz="965515">
              <a:buFont typeface="Arial" panose="020B0604020202020204" pitchFamily="34" charset="0"/>
              <a:buChar char="•"/>
              <a:defRPr/>
            </a:pPr>
            <a:r>
              <a:rPr lang="en-GB" baseline="0" dirty="0" smtClean="0"/>
              <a:t>2016 study by CIPD found workplace policies &amp; training woefully lacking in the majority of businesses – just 13% offer line manager training to support working carers. (</a:t>
            </a:r>
            <a:r>
              <a:rPr lang="en-GB" dirty="0" smtClean="0"/>
              <a:t>CIPD/Westfield Health research, 2016)</a:t>
            </a:r>
          </a:p>
          <a:p>
            <a:pPr defTabSz="965515">
              <a:defRPr/>
            </a:pPr>
            <a:endParaRPr lang="en-GB" dirty="0" smtClean="0">
              <a:solidFill>
                <a:schemeClr val="tx1">
                  <a:lumMod val="75000"/>
                  <a:lumOff val="25000"/>
                </a:schemeClr>
              </a:solidFill>
            </a:endParaRPr>
          </a:p>
          <a:p>
            <a:pPr defTabSz="965515">
              <a:defRPr/>
            </a:pPr>
            <a:r>
              <a:rPr lang="en-GB" dirty="0" smtClean="0">
                <a:solidFill>
                  <a:schemeClr val="tx1">
                    <a:lumMod val="75000"/>
                    <a:lumOff val="25000"/>
                  </a:schemeClr>
                </a:solidFill>
              </a:rPr>
              <a:t>Whilst workplace</a:t>
            </a:r>
            <a:r>
              <a:rPr lang="en-GB" baseline="0" dirty="0" smtClean="0">
                <a:solidFill>
                  <a:schemeClr val="tx1">
                    <a:lumMod val="75000"/>
                    <a:lumOff val="25000"/>
                  </a:schemeClr>
                </a:solidFill>
              </a:rPr>
              <a:t> policies and employer attitudes not entirely to blame for the difficulties WCs face, they do play a significant role and are relatively easy to address.</a:t>
            </a:r>
          </a:p>
        </p:txBody>
      </p:sp>
      <p:sp>
        <p:nvSpPr>
          <p:cNvPr id="4" name="Slide Number Placeholder 3"/>
          <p:cNvSpPr>
            <a:spLocks noGrp="1"/>
          </p:cNvSpPr>
          <p:nvPr>
            <p:ph type="sldNum" sz="quarter" idx="10"/>
          </p:nvPr>
        </p:nvSpPr>
        <p:spPr/>
        <p:txBody>
          <a:bodyPr/>
          <a:lstStyle/>
          <a:p>
            <a:fld id="{932A1736-A194-41CC-AA0A-DABF9B5B0258}"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717637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5515">
              <a:defRPr/>
            </a:pPr>
            <a:endParaRPr lang="en-GB" dirty="0" smtClean="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932A1736-A194-41CC-AA0A-DABF9B5B0258}" type="slidenum">
              <a:rPr lang="en-GB" smtClean="0"/>
              <a:pPr/>
              <a:t>5</a:t>
            </a:fld>
            <a:endParaRPr lang="en-GB"/>
          </a:p>
        </p:txBody>
      </p:sp>
    </p:spTree>
    <p:extLst>
      <p:ext uri="{BB962C8B-B14F-4D97-AF65-F5344CB8AC3E}">
        <p14:creationId xmlns:p14="http://schemas.microsoft.com/office/powerpoint/2010/main" val="209089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5515">
              <a:defRPr/>
            </a:pPr>
            <a:r>
              <a:rPr lang="en-GB" dirty="0" smtClean="0">
                <a:solidFill>
                  <a:schemeClr val="tx1">
                    <a:lumMod val="75000"/>
                    <a:lumOff val="25000"/>
                  </a:schemeClr>
                </a:solidFill>
              </a:rPr>
              <a:t>Working for Carers is a membership and accreditation scheme for employers.  Blue- carers asked </a:t>
            </a:r>
            <a:r>
              <a:rPr lang="en-GB" dirty="0" err="1" smtClean="0">
                <a:solidFill>
                  <a:schemeClr val="tx1">
                    <a:lumMod val="75000"/>
                    <a:lumOff val="25000"/>
                  </a:schemeClr>
                </a:solidFill>
              </a:rPr>
              <a:t>whats</a:t>
            </a:r>
            <a:r>
              <a:rPr lang="en-GB" dirty="0" smtClean="0">
                <a:solidFill>
                  <a:schemeClr val="tx1">
                    <a:lumMod val="75000"/>
                    <a:lumOff val="25000"/>
                  </a:schemeClr>
                </a:solidFill>
              </a:rPr>
              <a:t> important  red what is offered   Massive gaps</a:t>
            </a:r>
          </a:p>
          <a:p>
            <a:endParaRPr lang="en-GB" dirty="0" smtClean="0"/>
          </a:p>
          <a:p>
            <a:pPr defTabSz="965515" eaLnBrk="0" fontAlgn="base" hangingPunct="0">
              <a:spcBef>
                <a:spcPct val="0"/>
              </a:spcBef>
              <a:spcAft>
                <a:spcPts val="634"/>
              </a:spcAft>
              <a:defRPr/>
            </a:pPr>
            <a:r>
              <a:rPr lang="en-GB" dirty="0" smtClean="0">
                <a:solidFill>
                  <a:schemeClr val="tx1">
                    <a:lumMod val="75000"/>
                    <a:lumOff val="25000"/>
                  </a:schemeClr>
                </a:solidFill>
                <a:latin typeface="Calibri" panose="020F0502020204030204" pitchFamily="34" charset="0"/>
                <a:ea typeface="Times New Roman" panose="02020603050405020304" pitchFamily="18" charset="0"/>
                <a:cs typeface="Times New Roman" panose="02020603050405020304" pitchFamily="18" charset="0"/>
              </a:rPr>
              <a:t>We help companies to</a:t>
            </a:r>
            <a:r>
              <a:rPr lang="en-GB" baseline="0" dirty="0" smtClean="0">
                <a:solidFill>
                  <a:schemeClr val="tx1">
                    <a:lumMod val="75000"/>
                    <a:lumOff val="25000"/>
                  </a:schemeClr>
                </a:solidFill>
                <a:latin typeface="Calibri" panose="020F0502020204030204" pitchFamily="34" charset="0"/>
                <a:ea typeface="Times New Roman" panose="02020603050405020304" pitchFamily="18" charset="0"/>
                <a:cs typeface="Times New Roman" panose="02020603050405020304" pitchFamily="18" charset="0"/>
              </a:rPr>
              <a:t> support and </a:t>
            </a:r>
            <a:r>
              <a:rPr lang="en-GB" dirty="0" smtClean="0">
                <a:solidFill>
                  <a:schemeClr val="tx1">
                    <a:lumMod val="75000"/>
                    <a:lumOff val="25000"/>
                  </a:schemeClr>
                </a:solidFill>
                <a:latin typeface="Calibri" panose="020F0502020204030204" pitchFamily="34" charset="0"/>
                <a:ea typeface="Times New Roman" panose="02020603050405020304" pitchFamily="18" charset="0"/>
                <a:cs typeface="Times New Roman" panose="02020603050405020304" pitchFamily="18" charset="0"/>
              </a:rPr>
              <a:t>engage with the carers in their workforce by addressing the culture of the organisation</a:t>
            </a:r>
            <a:r>
              <a:rPr lang="en-GB" baseline="0" dirty="0" smtClean="0">
                <a:solidFill>
                  <a:schemeClr val="tx1">
                    <a:lumMod val="75000"/>
                    <a:lumOff val="25000"/>
                  </a:schemeClr>
                </a:solidFill>
                <a:latin typeface="Calibri" panose="020F0502020204030204" pitchFamily="34" charset="0"/>
                <a:ea typeface="Times New Roman" panose="02020603050405020304" pitchFamily="18" charset="0"/>
                <a:cs typeface="Times New Roman" panose="02020603050405020304" pitchFamily="18" charset="0"/>
              </a:rPr>
              <a:t> and encouraging positive change through multiple channels.</a:t>
            </a:r>
          </a:p>
          <a:p>
            <a:pPr defTabSz="965515" eaLnBrk="0" fontAlgn="base" hangingPunct="0">
              <a:spcBef>
                <a:spcPct val="0"/>
              </a:spcBef>
              <a:spcAft>
                <a:spcPts val="634"/>
              </a:spcAft>
              <a:defRPr/>
            </a:pPr>
            <a:endParaRPr lang="en-GB" baseline="0" dirty="0" smtClean="0">
              <a:solidFill>
                <a:schemeClr val="tx1">
                  <a:lumMod val="75000"/>
                  <a:lumOff val="25000"/>
                </a:schemeClr>
              </a:solidFill>
              <a:latin typeface="Calibri" panose="020F0502020204030204" pitchFamily="34" charset="0"/>
              <a:cs typeface="Times New Roman" panose="02020603050405020304" pitchFamily="18" charset="0"/>
            </a:endParaRPr>
          </a:p>
          <a:p>
            <a:pPr defTabSz="965515" eaLnBrk="0" fontAlgn="base" hangingPunct="0">
              <a:spcBef>
                <a:spcPct val="0"/>
              </a:spcBef>
              <a:spcAft>
                <a:spcPts val="634"/>
              </a:spcAft>
              <a:defRPr/>
            </a:pPr>
            <a:r>
              <a:rPr lang="en-GB" sz="1300" dirty="0"/>
              <a:t>Asked what support from their employer would be most important if combining their job with unpaid care for a loved one, </a:t>
            </a:r>
          </a:p>
          <a:p>
            <a:pPr defTabSz="965515" eaLnBrk="0" fontAlgn="base" hangingPunct="0">
              <a:spcBef>
                <a:spcPct val="0"/>
              </a:spcBef>
              <a:spcAft>
                <a:spcPts val="634"/>
              </a:spcAft>
              <a:defRPr/>
            </a:pPr>
            <a:r>
              <a:rPr lang="en-GB" sz="1300" dirty="0"/>
              <a:t>89 per cent of UK adults said a supportive line manager/employer, </a:t>
            </a:r>
          </a:p>
          <a:p>
            <a:pPr defTabSz="965515" eaLnBrk="0" fontAlgn="base" hangingPunct="0">
              <a:spcBef>
                <a:spcPct val="0"/>
              </a:spcBef>
              <a:spcAft>
                <a:spcPts val="634"/>
              </a:spcAft>
              <a:defRPr/>
            </a:pPr>
            <a:r>
              <a:rPr lang="en-GB" sz="1300" dirty="0"/>
              <a:t>88 per cent said the option to work flexibly, and </a:t>
            </a:r>
          </a:p>
          <a:p>
            <a:pPr defTabSz="965515" eaLnBrk="0" fontAlgn="base" hangingPunct="0">
              <a:spcBef>
                <a:spcPct val="0"/>
              </a:spcBef>
              <a:spcAft>
                <a:spcPts val="634"/>
              </a:spcAft>
              <a:defRPr/>
            </a:pPr>
            <a:r>
              <a:rPr lang="en-GB" sz="1300" dirty="0"/>
              <a:t>80 per cent said five to 10 days paid care leave.</a:t>
            </a:r>
            <a:endParaRPr lang="en-GB" dirty="0" smtClean="0">
              <a:solidFill>
                <a:schemeClr val="tx1">
                  <a:lumMod val="75000"/>
                  <a:lumOff val="25000"/>
                </a:schemeClr>
              </a:solidFill>
            </a:endParaRPr>
          </a:p>
          <a:p>
            <a:pPr eaLnBrk="0" fontAlgn="base" hangingPunct="0">
              <a:spcBef>
                <a:spcPct val="0"/>
              </a:spcBef>
              <a:spcAft>
                <a:spcPts val="634"/>
              </a:spcAft>
            </a:pPr>
            <a:endParaRPr lang="en-GB" dirty="0" smtClean="0">
              <a:solidFill>
                <a:schemeClr val="tx1">
                  <a:lumMod val="75000"/>
                  <a:lumOff val="25000"/>
                </a:schemeClr>
              </a:solidFill>
            </a:endParaRPr>
          </a:p>
          <a:p>
            <a:pPr eaLnBrk="0" fontAlgn="base" hangingPunct="0">
              <a:spcBef>
                <a:spcPct val="0"/>
              </a:spcBef>
              <a:spcAft>
                <a:spcPts val="634"/>
              </a:spcAft>
            </a:pPr>
            <a:r>
              <a:rPr lang="en-GB" sz="1300" dirty="0"/>
              <a:t>38 per cent of UK employees said their employer had flexible working but only 12 per cent said they had additional paid care leave. A third (33 per cent) of people currently juggling work and care said that there were no policies listed to support carers. </a:t>
            </a:r>
            <a:endParaRPr lang="en-GB" dirty="0" smtClean="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932A1736-A194-41CC-AA0A-DABF9B5B0258}" type="slidenum">
              <a:rPr lang="en-GB" smtClean="0"/>
              <a:pPr/>
              <a:t>6</a:t>
            </a:fld>
            <a:endParaRPr lang="en-GB"/>
          </a:p>
        </p:txBody>
      </p:sp>
    </p:spTree>
    <p:extLst>
      <p:ext uri="{BB962C8B-B14F-4D97-AF65-F5344CB8AC3E}">
        <p14:creationId xmlns:p14="http://schemas.microsoft.com/office/powerpoint/2010/main" val="2821532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5515">
              <a:defRPr/>
            </a:pPr>
            <a:endParaRPr lang="en-GB" dirty="0" smtClean="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932A1736-A194-41CC-AA0A-DABF9B5B0258}" type="slidenum">
              <a:rPr lang="en-GB" smtClean="0"/>
              <a:pPr/>
              <a:t>7</a:t>
            </a:fld>
            <a:endParaRPr lang="en-GB"/>
          </a:p>
        </p:txBody>
      </p:sp>
    </p:spTree>
    <p:extLst>
      <p:ext uri="{BB962C8B-B14F-4D97-AF65-F5344CB8AC3E}">
        <p14:creationId xmlns:p14="http://schemas.microsoft.com/office/powerpoint/2010/main" val="2674068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5515">
              <a:defRPr/>
            </a:pPr>
            <a:endParaRPr lang="en-GB" dirty="0" smtClean="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932A1736-A194-41CC-AA0A-DABF9B5B0258}" type="slidenum">
              <a:rPr lang="en-GB" smtClean="0"/>
              <a:pPr/>
              <a:t>8</a:t>
            </a:fld>
            <a:endParaRPr lang="en-GB"/>
          </a:p>
        </p:txBody>
      </p:sp>
    </p:spTree>
    <p:extLst>
      <p:ext uri="{BB962C8B-B14F-4D97-AF65-F5344CB8AC3E}">
        <p14:creationId xmlns:p14="http://schemas.microsoft.com/office/powerpoint/2010/main" val="1331822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5515">
              <a:defRPr/>
            </a:pPr>
            <a:endParaRPr lang="en-GB" dirty="0" smtClean="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932A1736-A194-41CC-AA0A-DABF9B5B0258}" type="slidenum">
              <a:rPr lang="en-GB" smtClean="0"/>
              <a:pPr/>
              <a:t>9</a:t>
            </a:fld>
            <a:endParaRPr lang="en-GB"/>
          </a:p>
        </p:txBody>
      </p:sp>
    </p:spTree>
    <p:extLst>
      <p:ext uri="{BB962C8B-B14F-4D97-AF65-F5344CB8AC3E}">
        <p14:creationId xmlns:p14="http://schemas.microsoft.com/office/powerpoint/2010/main" val="1938204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B1C4D28-B84F-4F73-A4AE-85D699BBE351}" type="datetimeFigureOut">
              <a:rPr lang="en-GB" smtClean="0"/>
              <a:pPr/>
              <a:t>11/12/2019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FE9E01-BB9A-495B-9497-C41CED946B20}" type="slidenum">
              <a:rPr lang="en-GB" smtClean="0"/>
              <a:pPr/>
              <a:t>‹#›</a:t>
            </a:fld>
            <a:endParaRPr lang="en-GB"/>
          </a:p>
        </p:txBody>
      </p:sp>
    </p:spTree>
    <p:extLst>
      <p:ext uri="{BB962C8B-B14F-4D97-AF65-F5344CB8AC3E}">
        <p14:creationId xmlns:p14="http://schemas.microsoft.com/office/powerpoint/2010/main" val="682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B1C4D28-B84F-4F73-A4AE-85D699BBE351}" type="datetimeFigureOut">
              <a:rPr lang="en-GB" smtClean="0"/>
              <a:pPr/>
              <a:t>11/12/2019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FE9E01-BB9A-495B-9497-C41CED946B20}" type="slidenum">
              <a:rPr lang="en-GB" smtClean="0"/>
              <a:pPr/>
              <a:t>‹#›</a:t>
            </a:fld>
            <a:endParaRPr lang="en-GB"/>
          </a:p>
        </p:txBody>
      </p:sp>
    </p:spTree>
    <p:extLst>
      <p:ext uri="{BB962C8B-B14F-4D97-AF65-F5344CB8AC3E}">
        <p14:creationId xmlns:p14="http://schemas.microsoft.com/office/powerpoint/2010/main" val="2595236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B1C4D28-B84F-4F73-A4AE-85D699BBE351}" type="datetimeFigureOut">
              <a:rPr lang="en-GB" smtClean="0"/>
              <a:pPr/>
              <a:t>11/12/2019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FE9E01-BB9A-495B-9497-C41CED946B20}" type="slidenum">
              <a:rPr lang="en-GB" smtClean="0"/>
              <a:pPr/>
              <a:t>‹#›</a:t>
            </a:fld>
            <a:endParaRPr lang="en-GB"/>
          </a:p>
        </p:txBody>
      </p:sp>
    </p:spTree>
    <p:extLst>
      <p:ext uri="{BB962C8B-B14F-4D97-AF65-F5344CB8AC3E}">
        <p14:creationId xmlns:p14="http://schemas.microsoft.com/office/powerpoint/2010/main" val="2392464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B1C4D28-B84F-4F73-A4AE-85D699BBE351}" type="datetimeFigureOut">
              <a:rPr lang="en-GB" smtClean="0"/>
              <a:pPr/>
              <a:t>11/12/2019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FE9E01-BB9A-495B-9497-C41CED946B20}" type="slidenum">
              <a:rPr lang="en-GB" smtClean="0"/>
              <a:pPr/>
              <a:t>‹#›</a:t>
            </a:fld>
            <a:endParaRPr lang="en-GB"/>
          </a:p>
        </p:txBody>
      </p:sp>
    </p:spTree>
    <p:extLst>
      <p:ext uri="{BB962C8B-B14F-4D97-AF65-F5344CB8AC3E}">
        <p14:creationId xmlns:p14="http://schemas.microsoft.com/office/powerpoint/2010/main" val="4279775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1C4D28-B84F-4F73-A4AE-85D699BBE351}" type="datetimeFigureOut">
              <a:rPr lang="en-GB" smtClean="0"/>
              <a:pPr/>
              <a:t>11/12/2019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FE9E01-BB9A-495B-9497-C41CED946B20}" type="slidenum">
              <a:rPr lang="en-GB" smtClean="0"/>
              <a:pPr/>
              <a:t>‹#›</a:t>
            </a:fld>
            <a:endParaRPr lang="en-GB"/>
          </a:p>
        </p:txBody>
      </p:sp>
    </p:spTree>
    <p:extLst>
      <p:ext uri="{BB962C8B-B14F-4D97-AF65-F5344CB8AC3E}">
        <p14:creationId xmlns:p14="http://schemas.microsoft.com/office/powerpoint/2010/main" val="669639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B1C4D28-B84F-4F73-A4AE-85D699BBE351}" type="datetimeFigureOut">
              <a:rPr lang="en-GB" smtClean="0"/>
              <a:pPr/>
              <a:t>11/12/2019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FE9E01-BB9A-495B-9497-C41CED946B20}" type="slidenum">
              <a:rPr lang="en-GB" smtClean="0"/>
              <a:pPr/>
              <a:t>‹#›</a:t>
            </a:fld>
            <a:endParaRPr lang="en-GB"/>
          </a:p>
        </p:txBody>
      </p:sp>
    </p:spTree>
    <p:extLst>
      <p:ext uri="{BB962C8B-B14F-4D97-AF65-F5344CB8AC3E}">
        <p14:creationId xmlns:p14="http://schemas.microsoft.com/office/powerpoint/2010/main" val="2745501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B1C4D28-B84F-4F73-A4AE-85D699BBE351}" type="datetimeFigureOut">
              <a:rPr lang="en-GB" smtClean="0"/>
              <a:pPr/>
              <a:t>11/12/2019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6FE9E01-BB9A-495B-9497-C41CED946B20}" type="slidenum">
              <a:rPr lang="en-GB" smtClean="0"/>
              <a:pPr/>
              <a:t>‹#›</a:t>
            </a:fld>
            <a:endParaRPr lang="en-GB"/>
          </a:p>
        </p:txBody>
      </p:sp>
    </p:spTree>
    <p:extLst>
      <p:ext uri="{BB962C8B-B14F-4D97-AF65-F5344CB8AC3E}">
        <p14:creationId xmlns:p14="http://schemas.microsoft.com/office/powerpoint/2010/main" val="4254085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B1C4D28-B84F-4F73-A4AE-85D699BBE351}" type="datetimeFigureOut">
              <a:rPr lang="en-GB" smtClean="0"/>
              <a:pPr/>
              <a:t>11/12/2019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FE9E01-BB9A-495B-9497-C41CED946B20}" type="slidenum">
              <a:rPr lang="en-GB" smtClean="0"/>
              <a:pPr/>
              <a:t>‹#›</a:t>
            </a:fld>
            <a:endParaRPr lang="en-GB"/>
          </a:p>
        </p:txBody>
      </p:sp>
    </p:spTree>
    <p:extLst>
      <p:ext uri="{BB962C8B-B14F-4D97-AF65-F5344CB8AC3E}">
        <p14:creationId xmlns:p14="http://schemas.microsoft.com/office/powerpoint/2010/main" val="844638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1C4D28-B84F-4F73-A4AE-85D699BBE351}" type="datetimeFigureOut">
              <a:rPr lang="en-GB" smtClean="0"/>
              <a:pPr/>
              <a:t>11/12/2019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6FE9E01-BB9A-495B-9497-C41CED946B20}" type="slidenum">
              <a:rPr lang="en-GB" smtClean="0"/>
              <a:pPr/>
              <a:t>‹#›</a:t>
            </a:fld>
            <a:endParaRPr lang="en-GB"/>
          </a:p>
        </p:txBody>
      </p:sp>
    </p:spTree>
    <p:extLst>
      <p:ext uri="{BB962C8B-B14F-4D97-AF65-F5344CB8AC3E}">
        <p14:creationId xmlns:p14="http://schemas.microsoft.com/office/powerpoint/2010/main" val="3354518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1C4D28-B84F-4F73-A4AE-85D699BBE351}" type="datetimeFigureOut">
              <a:rPr lang="en-GB" smtClean="0"/>
              <a:pPr/>
              <a:t>11/12/2019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FE9E01-BB9A-495B-9497-C41CED946B20}" type="slidenum">
              <a:rPr lang="en-GB" smtClean="0"/>
              <a:pPr/>
              <a:t>‹#›</a:t>
            </a:fld>
            <a:endParaRPr lang="en-GB"/>
          </a:p>
        </p:txBody>
      </p:sp>
    </p:spTree>
    <p:extLst>
      <p:ext uri="{BB962C8B-B14F-4D97-AF65-F5344CB8AC3E}">
        <p14:creationId xmlns:p14="http://schemas.microsoft.com/office/powerpoint/2010/main" val="1489023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1C4D28-B84F-4F73-A4AE-85D699BBE351}" type="datetimeFigureOut">
              <a:rPr lang="en-GB" smtClean="0"/>
              <a:pPr/>
              <a:t>11/12/2019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FE9E01-BB9A-495B-9497-C41CED946B20}" type="slidenum">
              <a:rPr lang="en-GB" smtClean="0"/>
              <a:pPr/>
              <a:t>‹#›</a:t>
            </a:fld>
            <a:endParaRPr lang="en-GB"/>
          </a:p>
        </p:txBody>
      </p:sp>
    </p:spTree>
    <p:extLst>
      <p:ext uri="{BB962C8B-B14F-4D97-AF65-F5344CB8AC3E}">
        <p14:creationId xmlns:p14="http://schemas.microsoft.com/office/powerpoint/2010/main" val="2705734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1C4D28-B84F-4F73-A4AE-85D699BBE351}" type="datetimeFigureOut">
              <a:rPr lang="en-GB" smtClean="0"/>
              <a:pPr/>
              <a:t>11/12/2019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E9E01-BB9A-495B-9497-C41CED946B20}" type="slidenum">
              <a:rPr lang="en-GB" smtClean="0"/>
              <a:pPr/>
              <a:t>‹#›</a:t>
            </a:fld>
            <a:endParaRPr lang="en-GB"/>
          </a:p>
        </p:txBody>
      </p:sp>
    </p:spTree>
    <p:extLst>
      <p:ext uri="{BB962C8B-B14F-4D97-AF65-F5344CB8AC3E}">
        <p14:creationId xmlns:p14="http://schemas.microsoft.com/office/powerpoint/2010/main" val="332391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s://www.flaticon.com/" TargetMode="External"/><Relationship Id="rId4" Type="http://schemas.openxmlformats.org/officeDocument/2006/relationships/hyperlink" Target="http://www.freepik.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14.png"/><Relationship Id="rId5" Type="http://schemas.openxmlformats.org/officeDocument/2006/relationships/diagramLayout" Target="../diagrams/layout1.xml"/><Relationship Id="rId10" Type="http://schemas.openxmlformats.org/officeDocument/2006/relationships/image" Target="../media/image13.png"/><Relationship Id="rId4" Type="http://schemas.openxmlformats.org/officeDocument/2006/relationships/diagramData" Target="../diagrams/data1.xml"/><Relationship Id="rId9"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2.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www.flaticon.com/" TargetMode="External"/><Relationship Id="rId4" Type="http://schemas.openxmlformats.org/officeDocument/2006/relationships/hyperlink" Target="http://www.freepik.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18" Type="http://schemas.openxmlformats.org/officeDocument/2006/relationships/image" Target="../media/image35.jpeg"/><Relationship Id="rId3" Type="http://schemas.openxmlformats.org/officeDocument/2006/relationships/image" Target="../media/image20.png"/><Relationship Id="rId21" Type="http://schemas.openxmlformats.org/officeDocument/2006/relationships/image" Target="../media/image38.png"/><Relationship Id="rId7" Type="http://schemas.openxmlformats.org/officeDocument/2006/relationships/image" Target="../media/image24.jpeg"/><Relationship Id="rId12" Type="http://schemas.openxmlformats.org/officeDocument/2006/relationships/image" Target="../media/image29.jpeg"/><Relationship Id="rId17" Type="http://schemas.openxmlformats.org/officeDocument/2006/relationships/image" Target="../media/image34.jpeg"/><Relationship Id="rId2" Type="http://schemas.openxmlformats.org/officeDocument/2006/relationships/notesSlide" Target="../notesSlides/notesSlide20.xml"/><Relationship Id="rId16" Type="http://schemas.openxmlformats.org/officeDocument/2006/relationships/image" Target="../media/image33.jpeg"/><Relationship Id="rId20"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jpeg"/><Relationship Id="rId5" Type="http://schemas.openxmlformats.org/officeDocument/2006/relationships/image" Target="../media/image22.png"/><Relationship Id="rId15" Type="http://schemas.openxmlformats.org/officeDocument/2006/relationships/image" Target="../media/image32.png"/><Relationship Id="rId23" Type="http://schemas.openxmlformats.org/officeDocument/2006/relationships/image" Target="../media/image40.png"/><Relationship Id="rId10" Type="http://schemas.openxmlformats.org/officeDocument/2006/relationships/image" Target="../media/image27.jpeg"/><Relationship Id="rId19" Type="http://schemas.openxmlformats.org/officeDocument/2006/relationships/image" Target="../media/image36.jpeg"/><Relationship Id="rId4" Type="http://schemas.openxmlformats.org/officeDocument/2006/relationships/image" Target="../media/image21.jpeg"/><Relationship Id="rId9" Type="http://schemas.openxmlformats.org/officeDocument/2006/relationships/image" Target="../media/image26.png"/><Relationship Id="rId14" Type="http://schemas.openxmlformats.org/officeDocument/2006/relationships/image" Target="../media/image31.jpeg"/><Relationship Id="rId22"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www.flaticon.com/" TargetMode="External"/><Relationship Id="rId4" Type="http://schemas.openxmlformats.org/officeDocument/2006/relationships/hyperlink" Target="http://www.freepik.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www.flaticon.com/" TargetMode="External"/><Relationship Id="rId4" Type="http://schemas.openxmlformats.org/officeDocument/2006/relationships/hyperlink" Target="http://www.freepik.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838200" y="1416967"/>
            <a:ext cx="10515600" cy="53044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7200" indent="-457200"/>
            <a:endParaRPr lang="en-GB" dirty="0" smtClean="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4208" y="91403"/>
            <a:ext cx="2520092" cy="1260046"/>
          </a:xfrm>
          <a:prstGeom prst="rect">
            <a:avLst/>
          </a:prstGeom>
        </p:spPr>
      </p:pic>
      <p:sp>
        <p:nvSpPr>
          <p:cNvPr id="7" name="Title 1"/>
          <p:cNvSpPr>
            <a:spLocks noGrp="1"/>
          </p:cNvSpPr>
          <p:nvPr>
            <p:ph type="title"/>
          </p:nvPr>
        </p:nvSpPr>
        <p:spPr>
          <a:xfrm>
            <a:off x="318654" y="23335"/>
            <a:ext cx="10515600" cy="1325563"/>
          </a:xfrm>
        </p:spPr>
        <p:txBody>
          <a:bodyPr/>
          <a:lstStyle/>
          <a:p>
            <a:pPr>
              <a:lnSpc>
                <a:spcPct val="120000"/>
              </a:lnSpc>
            </a:pPr>
            <a:r>
              <a:rPr lang="en-GB" dirty="0" smtClean="0">
                <a:solidFill>
                  <a:srgbClr val="25408F"/>
                </a:solidFill>
              </a:rPr>
              <a:t>Working for Carers</a:t>
            </a:r>
          </a:p>
        </p:txBody>
      </p:sp>
      <p:sp>
        <p:nvSpPr>
          <p:cNvPr id="3" name="TextBox 2"/>
          <p:cNvSpPr txBox="1"/>
          <p:nvPr/>
        </p:nvSpPr>
        <p:spPr>
          <a:xfrm>
            <a:off x="322546" y="1740730"/>
            <a:ext cx="8642039" cy="1754326"/>
          </a:xfrm>
          <a:prstGeom prst="rect">
            <a:avLst/>
          </a:prstGeom>
          <a:noFill/>
        </p:spPr>
        <p:txBody>
          <a:bodyPr wrap="square" rtlCol="0">
            <a:spAutoFit/>
          </a:bodyPr>
          <a:lstStyle/>
          <a:p>
            <a:r>
              <a:rPr lang="en-GB" sz="3600" dirty="0" smtClean="0">
                <a:solidFill>
                  <a:schemeClr val="accent5">
                    <a:lumMod val="50000"/>
                  </a:schemeClr>
                </a:solidFill>
              </a:rPr>
              <a:t>Ann Marie Brabiner</a:t>
            </a:r>
          </a:p>
          <a:p>
            <a:r>
              <a:rPr lang="en-GB" sz="3600" dirty="0" smtClean="0">
                <a:solidFill>
                  <a:schemeClr val="accent5">
                    <a:lumMod val="50000"/>
                  </a:schemeClr>
                </a:solidFill>
              </a:rPr>
              <a:t>Working Carers Partnerships &amp; Development Specialist</a:t>
            </a:r>
          </a:p>
        </p:txBody>
      </p:sp>
      <p:sp>
        <p:nvSpPr>
          <p:cNvPr id="4" name="TextBox 3"/>
          <p:cNvSpPr txBox="1"/>
          <p:nvPr/>
        </p:nvSpPr>
        <p:spPr>
          <a:xfrm>
            <a:off x="318654" y="6322313"/>
            <a:ext cx="11474761" cy="369332"/>
          </a:xfrm>
          <a:prstGeom prst="rect">
            <a:avLst/>
          </a:prstGeom>
          <a:noFill/>
        </p:spPr>
        <p:txBody>
          <a:bodyPr wrap="square" rtlCol="0">
            <a:spAutoFit/>
          </a:bodyPr>
          <a:lstStyle/>
          <a:p>
            <a:pPr algn="r"/>
            <a:r>
              <a:rPr lang="en-GB" dirty="0">
                <a:solidFill>
                  <a:schemeClr val="tx1">
                    <a:lumMod val="50000"/>
                    <a:lumOff val="50000"/>
                  </a:schemeClr>
                </a:solidFill>
              </a:rPr>
              <a:t>Icons made by </a:t>
            </a:r>
            <a:r>
              <a:rPr lang="en-GB" dirty="0">
                <a:solidFill>
                  <a:schemeClr val="tx1">
                    <a:lumMod val="50000"/>
                    <a:lumOff val="50000"/>
                  </a:schemeClr>
                </a:solidFill>
                <a:hlinkClick r:id="rId4"/>
              </a:rPr>
              <a:t>Freepik</a:t>
            </a:r>
            <a:r>
              <a:rPr lang="en-GB" dirty="0">
                <a:solidFill>
                  <a:schemeClr val="tx1">
                    <a:lumMod val="50000"/>
                    <a:lumOff val="50000"/>
                  </a:schemeClr>
                </a:solidFill>
              </a:rPr>
              <a:t> from </a:t>
            </a:r>
            <a:r>
              <a:rPr lang="en-GB" dirty="0" err="1">
                <a:solidFill>
                  <a:schemeClr val="tx1">
                    <a:lumMod val="50000"/>
                    <a:lumOff val="50000"/>
                  </a:schemeClr>
                </a:solidFill>
                <a:hlinkClick r:id="rId5"/>
              </a:rPr>
              <a:t>Flaticon</a:t>
            </a:r>
            <a:r>
              <a:rPr lang="en-GB" dirty="0" smtClean="0">
                <a:solidFill>
                  <a:schemeClr val="tx1">
                    <a:lumMod val="50000"/>
                    <a:lumOff val="50000"/>
                  </a:schemeClr>
                </a:solidFill>
              </a:rPr>
              <a:t>.</a:t>
            </a:r>
            <a:endParaRPr lang="en-GB" dirty="0">
              <a:solidFill>
                <a:schemeClr val="tx1">
                  <a:lumMod val="50000"/>
                  <a:lumOff val="50000"/>
                </a:schemeClr>
              </a:solidFill>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067" y="3495056"/>
            <a:ext cx="4906532" cy="2235076"/>
          </a:xfrm>
          <a:prstGeom prst="rect">
            <a:avLst/>
          </a:prstGeom>
        </p:spPr>
      </p:pic>
      <p:grpSp>
        <p:nvGrpSpPr>
          <p:cNvPr id="10" name="Group 9"/>
          <p:cNvGrpSpPr/>
          <p:nvPr/>
        </p:nvGrpSpPr>
        <p:grpSpPr>
          <a:xfrm>
            <a:off x="6633648" y="2676991"/>
            <a:ext cx="6182139" cy="3349231"/>
            <a:chOff x="7373814" y="2578251"/>
            <a:chExt cx="6719455" cy="3349231"/>
          </a:xfrm>
        </p:grpSpPr>
        <p:pic>
          <p:nvPicPr>
            <p:cNvPr id="8194" name="Picture 2" descr="Image result for carers trust working for care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73814" y="2931436"/>
              <a:ext cx="6719455" cy="299604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0555357" y="2578251"/>
              <a:ext cx="2703443" cy="3000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99758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25600"/>
            <a:ext cx="12192000" cy="4318000"/>
          </a:xfrm>
          <a:prstGeom prst="rect">
            <a:avLst/>
          </a:prstGeom>
          <a:solidFill>
            <a:srgbClr val="EAF2FA"/>
          </a:solidFill>
        </p:spPr>
        <p:txBody>
          <a:bodyPr wrap="square" rtlCol="0">
            <a:spAutoFit/>
          </a:bodyPr>
          <a:lstStyle/>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4208" y="91403"/>
            <a:ext cx="2520092" cy="1260046"/>
          </a:xfrm>
          <a:prstGeom prst="rect">
            <a:avLst/>
          </a:prstGeom>
        </p:spPr>
      </p:pic>
      <p:sp>
        <p:nvSpPr>
          <p:cNvPr id="6" name="Title 1"/>
          <p:cNvSpPr txBox="1">
            <a:spLocks/>
          </p:cNvSpPr>
          <p:nvPr/>
        </p:nvSpPr>
        <p:spPr>
          <a:xfrm>
            <a:off x="318654" y="2333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GB" dirty="0">
                <a:solidFill>
                  <a:srgbClr val="25408F"/>
                </a:solidFill>
              </a:rPr>
              <a:t>Outstanding Employer accreditation</a:t>
            </a:r>
            <a:endParaRPr lang="en-GB" dirty="0" smtClean="0">
              <a:solidFill>
                <a:srgbClr val="25408F"/>
              </a:solidFill>
            </a:endParaRPr>
          </a:p>
        </p:txBody>
      </p:sp>
      <p:sp>
        <p:nvSpPr>
          <p:cNvPr id="3" name="TextBox 2"/>
          <p:cNvSpPr txBox="1"/>
          <p:nvPr/>
        </p:nvSpPr>
        <p:spPr>
          <a:xfrm>
            <a:off x="318654" y="2014885"/>
            <a:ext cx="11520419" cy="3354765"/>
          </a:xfrm>
          <a:prstGeom prst="rect">
            <a:avLst/>
          </a:prstGeom>
          <a:noFill/>
        </p:spPr>
        <p:txBody>
          <a:bodyPr wrap="square" rtlCol="0">
            <a:spAutoFit/>
          </a:bodyPr>
          <a:lstStyle/>
          <a:p>
            <a:pPr marL="637200" indent="-457200">
              <a:lnSpc>
                <a:spcPct val="100000"/>
              </a:lnSpc>
              <a:spcAft>
                <a:spcPts val="600"/>
              </a:spcAft>
              <a:buFont typeface="Arial" panose="020B0604020202020204" pitchFamily="34" charset="0"/>
              <a:buChar char="•"/>
            </a:pPr>
            <a:r>
              <a:rPr lang="en-GB" sz="3200" dirty="0">
                <a:solidFill>
                  <a:schemeClr val="tx1">
                    <a:lumMod val="75000"/>
                    <a:lumOff val="25000"/>
                  </a:schemeClr>
                </a:solidFill>
              </a:rPr>
              <a:t>Requires evidence of policies and procedures which demonstrate carer-awareness and support in the workplace</a:t>
            </a:r>
          </a:p>
          <a:p>
            <a:pPr marL="637200" indent="-457200">
              <a:lnSpc>
                <a:spcPct val="100000"/>
              </a:lnSpc>
              <a:spcAft>
                <a:spcPts val="600"/>
              </a:spcAft>
              <a:buFont typeface="Arial" panose="020B0604020202020204" pitchFamily="34" charset="0"/>
              <a:buChar char="•"/>
            </a:pPr>
            <a:r>
              <a:rPr lang="en-GB" sz="3200" dirty="0">
                <a:solidFill>
                  <a:schemeClr val="tx1">
                    <a:lumMod val="75000"/>
                    <a:lumOff val="25000"/>
                  </a:schemeClr>
                </a:solidFill>
              </a:rPr>
              <a:t>No additional cost</a:t>
            </a:r>
          </a:p>
          <a:p>
            <a:pPr marL="637200" indent="-457200">
              <a:lnSpc>
                <a:spcPct val="100000"/>
              </a:lnSpc>
              <a:spcAft>
                <a:spcPts val="600"/>
              </a:spcAft>
              <a:buFont typeface="Arial" panose="020B0604020202020204" pitchFamily="34" charset="0"/>
              <a:buChar char="•"/>
            </a:pPr>
            <a:r>
              <a:rPr lang="en-GB" sz="3200" dirty="0">
                <a:solidFill>
                  <a:schemeClr val="tx1">
                    <a:lumMod val="75000"/>
                    <a:lumOff val="25000"/>
                  </a:schemeClr>
                </a:solidFill>
              </a:rPr>
              <a:t>Self-assessment process</a:t>
            </a:r>
          </a:p>
          <a:p>
            <a:pPr marL="637200" indent="-457200">
              <a:lnSpc>
                <a:spcPct val="100000"/>
              </a:lnSpc>
              <a:spcAft>
                <a:spcPts val="600"/>
              </a:spcAft>
              <a:buFont typeface="Arial" panose="020B0604020202020204" pitchFamily="34" charset="0"/>
              <a:buChar char="•"/>
            </a:pPr>
            <a:r>
              <a:rPr lang="en-GB" sz="3200" dirty="0">
                <a:solidFill>
                  <a:schemeClr val="tx1">
                    <a:lumMod val="75000"/>
                    <a:lumOff val="25000"/>
                  </a:schemeClr>
                </a:solidFill>
              </a:rPr>
              <a:t>Valid for 3 years</a:t>
            </a:r>
          </a:p>
          <a:p>
            <a:pPr marL="637200" indent="-457200">
              <a:lnSpc>
                <a:spcPct val="100000"/>
              </a:lnSpc>
              <a:buFont typeface="Arial" panose="020B0604020202020204" pitchFamily="34" charset="0"/>
              <a:buChar char="•"/>
            </a:pPr>
            <a:r>
              <a:rPr lang="en-GB" sz="3200" dirty="0">
                <a:solidFill>
                  <a:schemeClr val="tx1">
                    <a:lumMod val="75000"/>
                    <a:lumOff val="25000"/>
                  </a:schemeClr>
                </a:solidFill>
              </a:rPr>
              <a:t>Opportunity for positive PR</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4006" y="2769560"/>
            <a:ext cx="7126648" cy="3563325"/>
          </a:xfrm>
          <a:prstGeom prst="rect">
            <a:avLst/>
          </a:prstGeom>
        </p:spPr>
      </p:pic>
    </p:spTree>
    <p:extLst>
      <p:ext uri="{BB962C8B-B14F-4D97-AF65-F5344CB8AC3E}">
        <p14:creationId xmlns:p14="http://schemas.microsoft.com/office/powerpoint/2010/main" val="287934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4208" y="91403"/>
            <a:ext cx="2520092" cy="1260046"/>
          </a:xfrm>
          <a:prstGeom prst="rect">
            <a:avLst/>
          </a:prstGeom>
        </p:spPr>
      </p:pic>
      <p:sp>
        <p:nvSpPr>
          <p:cNvPr id="6" name="Title 1"/>
          <p:cNvSpPr txBox="1">
            <a:spLocks/>
          </p:cNvSpPr>
          <p:nvPr/>
        </p:nvSpPr>
        <p:spPr>
          <a:xfrm>
            <a:off x="318654" y="2333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GB" dirty="0" smtClean="0">
                <a:solidFill>
                  <a:srgbClr val="25408F"/>
                </a:solidFill>
              </a:rPr>
              <a:t>Working for Carers Website</a:t>
            </a:r>
          </a:p>
        </p:txBody>
      </p:sp>
      <p:sp>
        <p:nvSpPr>
          <p:cNvPr id="5" name="Rectangle 4"/>
          <p:cNvSpPr/>
          <p:nvPr/>
        </p:nvSpPr>
        <p:spPr>
          <a:xfrm>
            <a:off x="318654" y="1416966"/>
            <a:ext cx="1177564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70" name="5E9B455E-800D-4D39-B472-BF0AECEE9BA3" descr="06B66FFA-8968-4B99-8F97-B0BC64643CE6@l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897" y="1607714"/>
            <a:ext cx="4163891" cy="482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4820480" y="4620409"/>
            <a:ext cx="7348413" cy="2374004"/>
          </a:xfrm>
          <a:prstGeom prst="rect">
            <a:avLst/>
          </a:prstGeom>
        </p:spPr>
      </p:pic>
      <p:pic>
        <p:nvPicPr>
          <p:cNvPr id="3" name="Picture 2"/>
          <p:cNvPicPr>
            <a:picLocks noChangeAspect="1"/>
          </p:cNvPicPr>
          <p:nvPr/>
        </p:nvPicPr>
        <p:blipFill>
          <a:blip r:embed="rId6"/>
          <a:stretch>
            <a:fillRect/>
          </a:stretch>
        </p:blipFill>
        <p:spPr>
          <a:xfrm>
            <a:off x="4860236" y="1567958"/>
            <a:ext cx="6828183" cy="2887809"/>
          </a:xfrm>
          <a:prstGeom prst="rect">
            <a:avLst/>
          </a:prstGeom>
        </p:spPr>
      </p:pic>
    </p:spTree>
    <p:extLst>
      <p:ext uri="{BB962C8B-B14F-4D97-AF65-F5344CB8AC3E}">
        <p14:creationId xmlns:p14="http://schemas.microsoft.com/office/powerpoint/2010/main" val="1758010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25600"/>
            <a:ext cx="12192000" cy="4318000"/>
          </a:xfrm>
          <a:prstGeom prst="rect">
            <a:avLst/>
          </a:prstGeom>
          <a:solidFill>
            <a:srgbClr val="EAF2FA"/>
          </a:solidFill>
        </p:spPr>
        <p:txBody>
          <a:bodyPr wrap="square" rtlCol="0">
            <a:spAutoFit/>
          </a:bodyPr>
          <a:lstStyle/>
          <a:p>
            <a:endParaRPr lang="en-GB" dirty="0"/>
          </a:p>
        </p:txBody>
      </p:sp>
      <p:sp>
        <p:nvSpPr>
          <p:cNvPr id="6" name="Title 1"/>
          <p:cNvSpPr txBox="1">
            <a:spLocks/>
          </p:cNvSpPr>
          <p:nvPr/>
        </p:nvSpPr>
        <p:spPr>
          <a:xfrm>
            <a:off x="318654" y="2333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GB" dirty="0">
                <a:solidFill>
                  <a:srgbClr val="25408F"/>
                </a:solidFill>
              </a:rPr>
              <a:t>The offer to </a:t>
            </a:r>
            <a:r>
              <a:rPr lang="en-GB" dirty="0" smtClean="0">
                <a:solidFill>
                  <a:srgbClr val="25408F"/>
                </a:solidFill>
              </a:rPr>
              <a:t>employers from Carers UK</a:t>
            </a:r>
          </a:p>
        </p:txBody>
      </p:sp>
      <p:sp>
        <p:nvSpPr>
          <p:cNvPr id="3" name="TextBox 2"/>
          <p:cNvSpPr txBox="1"/>
          <p:nvPr/>
        </p:nvSpPr>
        <p:spPr>
          <a:xfrm>
            <a:off x="318654" y="2164926"/>
            <a:ext cx="11520419" cy="3770263"/>
          </a:xfrm>
          <a:prstGeom prst="rect">
            <a:avLst/>
          </a:prstGeom>
          <a:noFill/>
        </p:spPr>
        <p:txBody>
          <a:bodyPr wrap="square" rtlCol="0">
            <a:spAutoFit/>
          </a:bodyPr>
          <a:lstStyle/>
          <a:p>
            <a:pPr marL="637200" indent="-457200">
              <a:lnSpc>
                <a:spcPct val="100000"/>
              </a:lnSpc>
              <a:spcAft>
                <a:spcPts val="300"/>
              </a:spcAft>
              <a:buFont typeface="Arial" panose="020B0604020202020204" pitchFamily="34" charset="0"/>
              <a:buChar char="•"/>
            </a:pPr>
            <a:r>
              <a:rPr lang="en-GB" sz="3200" dirty="0" smtClean="0">
                <a:solidFill>
                  <a:schemeClr val="tx1">
                    <a:lumMod val="75000"/>
                    <a:lumOff val="25000"/>
                  </a:schemeClr>
                </a:solidFill>
              </a:rPr>
              <a:t>EFT digital platform</a:t>
            </a:r>
          </a:p>
          <a:p>
            <a:pPr marL="180000">
              <a:lnSpc>
                <a:spcPct val="100000"/>
              </a:lnSpc>
              <a:spcAft>
                <a:spcPts val="300"/>
              </a:spcAft>
            </a:pPr>
            <a:r>
              <a:rPr lang="en-GB" sz="3200" dirty="0">
                <a:solidFill>
                  <a:schemeClr val="tx1">
                    <a:lumMod val="75000"/>
                    <a:lumOff val="25000"/>
                  </a:schemeClr>
                </a:solidFill>
              </a:rPr>
              <a:t>	</a:t>
            </a:r>
            <a:r>
              <a:rPr lang="en-GB" sz="3200" dirty="0" smtClean="0">
                <a:solidFill>
                  <a:schemeClr val="tx1">
                    <a:lumMod val="75000"/>
                    <a:lumOff val="25000"/>
                  </a:schemeClr>
                </a:solidFill>
              </a:rPr>
              <a:t>Case studies, model policies, </a:t>
            </a:r>
            <a:r>
              <a:rPr lang="en-GB" sz="3200" dirty="0" err="1" smtClean="0">
                <a:solidFill>
                  <a:schemeClr val="tx1">
                    <a:lumMod val="75000"/>
                    <a:lumOff val="25000"/>
                  </a:schemeClr>
                </a:solidFill>
              </a:rPr>
              <a:t>FAQ’s,Toolkit</a:t>
            </a:r>
            <a:r>
              <a:rPr lang="en-GB" sz="3200" dirty="0" smtClean="0">
                <a:solidFill>
                  <a:schemeClr val="tx1">
                    <a:lumMod val="75000"/>
                    <a:lumOff val="25000"/>
                  </a:schemeClr>
                </a:solidFill>
              </a:rPr>
              <a:t>, e learning modules</a:t>
            </a:r>
          </a:p>
          <a:p>
            <a:pPr marL="180000">
              <a:lnSpc>
                <a:spcPct val="100000"/>
              </a:lnSpc>
              <a:spcAft>
                <a:spcPts val="300"/>
              </a:spcAft>
            </a:pPr>
            <a:r>
              <a:rPr lang="en-GB" sz="3200" dirty="0" smtClean="0">
                <a:solidFill>
                  <a:schemeClr val="tx1">
                    <a:lumMod val="75000"/>
                    <a:lumOff val="25000"/>
                  </a:schemeClr>
                </a:solidFill>
              </a:rPr>
              <a:t>        and top 10 tips</a:t>
            </a:r>
            <a:endParaRPr lang="en-GB" sz="3200" dirty="0">
              <a:solidFill>
                <a:schemeClr val="tx1">
                  <a:lumMod val="75000"/>
                  <a:lumOff val="25000"/>
                </a:schemeClr>
              </a:solidFill>
            </a:endParaRPr>
          </a:p>
          <a:p>
            <a:pPr marL="637200" indent="-457200">
              <a:lnSpc>
                <a:spcPct val="100000"/>
              </a:lnSpc>
              <a:spcAft>
                <a:spcPts val="300"/>
              </a:spcAft>
              <a:buFont typeface="Arial" panose="020B0604020202020204" pitchFamily="34" charset="0"/>
              <a:buChar char="•"/>
            </a:pPr>
            <a:r>
              <a:rPr lang="en-GB" sz="3200" dirty="0" smtClean="0">
                <a:solidFill>
                  <a:schemeClr val="tx1">
                    <a:lumMod val="75000"/>
                    <a:lumOff val="25000"/>
                  </a:schemeClr>
                </a:solidFill>
              </a:rPr>
              <a:t>Digital resources for carers</a:t>
            </a:r>
            <a:endParaRPr lang="en-GB" sz="3200" dirty="0">
              <a:solidFill>
                <a:schemeClr val="tx1">
                  <a:lumMod val="75000"/>
                  <a:lumOff val="25000"/>
                </a:schemeClr>
              </a:solidFill>
            </a:endParaRPr>
          </a:p>
          <a:p>
            <a:pPr marL="637200" indent="-457200">
              <a:lnSpc>
                <a:spcPct val="100000"/>
              </a:lnSpc>
              <a:spcAft>
                <a:spcPts val="300"/>
              </a:spcAft>
              <a:buFont typeface="Arial" panose="020B0604020202020204" pitchFamily="34" charset="0"/>
              <a:buChar char="•"/>
            </a:pPr>
            <a:r>
              <a:rPr lang="en-GB" sz="3200" dirty="0" smtClean="0">
                <a:solidFill>
                  <a:schemeClr val="tx1">
                    <a:lumMod val="75000"/>
                    <a:lumOff val="25000"/>
                  </a:schemeClr>
                </a:solidFill>
              </a:rPr>
              <a:t>Carers Confident scheme- 3 levels (Self assessment) </a:t>
            </a:r>
          </a:p>
          <a:p>
            <a:pPr marL="637200" indent="-457200">
              <a:lnSpc>
                <a:spcPct val="100000"/>
              </a:lnSpc>
              <a:spcAft>
                <a:spcPts val="300"/>
              </a:spcAft>
              <a:buFont typeface="Arial" panose="020B0604020202020204" pitchFamily="34" charset="0"/>
              <a:buChar char="•"/>
            </a:pPr>
            <a:r>
              <a:rPr lang="en-GB" sz="3200" dirty="0" smtClean="0">
                <a:solidFill>
                  <a:schemeClr val="tx1">
                    <a:lumMod val="75000"/>
                    <a:lumOff val="25000"/>
                  </a:schemeClr>
                </a:solidFill>
              </a:rPr>
              <a:t>Regular communication- e bulletins</a:t>
            </a:r>
          </a:p>
          <a:p>
            <a:pPr marL="637200" indent="-457200">
              <a:lnSpc>
                <a:spcPct val="100000"/>
              </a:lnSpc>
              <a:spcAft>
                <a:spcPts val="300"/>
              </a:spcAft>
              <a:buFont typeface="Arial" panose="020B0604020202020204" pitchFamily="34" charset="0"/>
              <a:buChar char="•"/>
            </a:pPr>
            <a:r>
              <a:rPr lang="en-GB" sz="3200" dirty="0" smtClean="0">
                <a:solidFill>
                  <a:schemeClr val="tx1">
                    <a:lumMod val="75000"/>
                    <a:lumOff val="25000"/>
                  </a:schemeClr>
                </a:solidFill>
              </a:rPr>
              <a:t>More</a:t>
            </a:r>
            <a:endParaRPr lang="en-GB" sz="3200" dirty="0">
              <a:solidFill>
                <a:schemeClr val="tx1">
                  <a:lumMod val="75000"/>
                  <a:lumOff val="25000"/>
                </a:schemeClr>
              </a:solidFill>
            </a:endParaRPr>
          </a:p>
        </p:txBody>
      </p:sp>
    </p:spTree>
    <p:extLst>
      <p:ext uri="{BB962C8B-B14F-4D97-AF65-F5344CB8AC3E}">
        <p14:creationId xmlns:p14="http://schemas.microsoft.com/office/powerpoint/2010/main" val="47414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25600"/>
            <a:ext cx="12192000" cy="4318000"/>
          </a:xfrm>
          <a:prstGeom prst="rect">
            <a:avLst/>
          </a:prstGeom>
          <a:solidFill>
            <a:srgbClr val="EAF2FA"/>
          </a:solidFill>
        </p:spPr>
        <p:txBody>
          <a:bodyPr wrap="square" rtlCol="0">
            <a:spAutoFit/>
          </a:bodyPr>
          <a:lstStyle/>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4208" y="91403"/>
            <a:ext cx="2520092" cy="1260046"/>
          </a:xfrm>
          <a:prstGeom prst="rect">
            <a:avLst/>
          </a:prstGeom>
        </p:spPr>
      </p:pic>
      <p:sp>
        <p:nvSpPr>
          <p:cNvPr id="6" name="Title 1"/>
          <p:cNvSpPr txBox="1">
            <a:spLocks/>
          </p:cNvSpPr>
          <p:nvPr/>
        </p:nvSpPr>
        <p:spPr>
          <a:xfrm>
            <a:off x="318654" y="2333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GB" dirty="0" smtClean="0">
                <a:solidFill>
                  <a:srgbClr val="25408F"/>
                </a:solidFill>
              </a:rPr>
              <a:t>Partnership Working</a:t>
            </a:r>
          </a:p>
        </p:txBody>
      </p:sp>
      <p:graphicFrame>
        <p:nvGraphicFramePr>
          <p:cNvPr id="3" name="Table 2"/>
          <p:cNvGraphicFramePr>
            <a:graphicFrameLocks noGrp="1"/>
          </p:cNvGraphicFramePr>
          <p:nvPr>
            <p:extLst>
              <p:ext uri="{D42A27DB-BD31-4B8C-83A1-F6EECF244321}">
                <p14:modId xmlns:p14="http://schemas.microsoft.com/office/powerpoint/2010/main" val="2013601980"/>
              </p:ext>
            </p:extLst>
          </p:nvPr>
        </p:nvGraphicFramePr>
        <p:xfrm>
          <a:off x="1053548" y="1506078"/>
          <a:ext cx="9780706" cy="4477279"/>
        </p:xfrm>
        <a:graphic>
          <a:graphicData uri="http://schemas.openxmlformats.org/drawingml/2006/table">
            <a:tbl>
              <a:tblPr firstRow="1" bandRow="1">
                <a:tableStyleId>{5C22544A-7EE6-4342-B048-85BDC9FD1C3A}</a:tableStyleId>
              </a:tblPr>
              <a:tblGrid>
                <a:gridCol w="9780706"/>
              </a:tblGrid>
              <a:tr h="738159">
                <a:tc>
                  <a:txBody>
                    <a:bodyPr/>
                    <a:lstStyle/>
                    <a:p>
                      <a:pPr algn="ctr"/>
                      <a:r>
                        <a:rPr lang="en-GB" sz="3600" dirty="0" smtClean="0"/>
                        <a:t>Working</a:t>
                      </a:r>
                      <a:r>
                        <a:rPr lang="en-GB" sz="3600" baseline="0" dirty="0" smtClean="0"/>
                        <a:t> Carers Forum ( Kirklees)</a:t>
                      </a:r>
                      <a:endParaRPr lang="en-GB" sz="3600" dirty="0"/>
                    </a:p>
                  </a:txBody>
                  <a:tcPr/>
                </a:tc>
              </a:tr>
              <a:tr h="7381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smtClean="0"/>
                        <a:t>AIM- To build a network</a:t>
                      </a:r>
                      <a:r>
                        <a:rPr lang="en-GB" sz="2800" baseline="0" dirty="0" smtClean="0"/>
                        <a:t> of carer aware employers to lead the way in supporting working carers in Kirklees</a:t>
                      </a:r>
                      <a:endParaRPr lang="en-GB" sz="2800" dirty="0" smtClean="0"/>
                    </a:p>
                  </a:txBody>
                  <a:tcPr/>
                </a:tc>
              </a:tr>
              <a:tr h="904480">
                <a:tc>
                  <a:txBody>
                    <a:bodyPr/>
                    <a:lstStyle/>
                    <a:p>
                      <a:pPr algn="ctr"/>
                      <a:r>
                        <a:rPr lang="en-GB" sz="2800" dirty="0" smtClean="0"/>
                        <a:t>Opportunity to share best practices and ideas to support working carers</a:t>
                      </a:r>
                      <a:endParaRPr lang="en-GB" sz="2800" dirty="0"/>
                    </a:p>
                  </a:txBody>
                  <a:tcPr/>
                </a:tc>
              </a:tr>
              <a:tr h="904480">
                <a:tc>
                  <a:txBody>
                    <a:bodyPr/>
                    <a:lstStyle/>
                    <a:p>
                      <a:pPr algn="ctr"/>
                      <a:r>
                        <a:rPr lang="en-GB" sz="2800" dirty="0" smtClean="0"/>
                        <a:t>Improve understanding of services locally offering support</a:t>
                      </a:r>
                      <a:endParaRPr lang="en-GB" sz="2800" dirty="0"/>
                    </a:p>
                  </a:txBody>
                  <a:tcPr/>
                </a:tc>
              </a:tr>
              <a:tr h="904480">
                <a:tc>
                  <a:txBody>
                    <a:bodyPr/>
                    <a:lstStyle/>
                    <a:p>
                      <a:pPr algn="ctr"/>
                      <a:r>
                        <a:rPr lang="en-GB" sz="2800" dirty="0" smtClean="0"/>
                        <a:t>To share expertise across organisations for</a:t>
                      </a:r>
                      <a:r>
                        <a:rPr lang="en-GB" sz="2800" baseline="0" dirty="0" smtClean="0"/>
                        <a:t> the benefit of workforce development</a:t>
                      </a:r>
                      <a:endParaRPr lang="en-GB" sz="2800" dirty="0"/>
                    </a:p>
                  </a:txBody>
                  <a:tcPr/>
                </a:tc>
              </a:tr>
            </a:tbl>
          </a:graphicData>
        </a:graphic>
      </p:graphicFrame>
    </p:spTree>
    <p:extLst>
      <p:ext uri="{BB962C8B-B14F-4D97-AF65-F5344CB8AC3E}">
        <p14:creationId xmlns:p14="http://schemas.microsoft.com/office/powerpoint/2010/main" val="110375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43652"/>
            <a:ext cx="12192000" cy="4318000"/>
          </a:xfrm>
          <a:prstGeom prst="rect">
            <a:avLst/>
          </a:prstGeom>
          <a:solidFill>
            <a:srgbClr val="EAF2FA"/>
          </a:solidFill>
        </p:spPr>
        <p:txBody>
          <a:bodyPr wrap="square" rtlCol="0">
            <a:spAutoFit/>
          </a:bodyPr>
          <a:lstStyle/>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2016" y="117819"/>
            <a:ext cx="2520092" cy="1260046"/>
          </a:xfrm>
          <a:prstGeom prst="rect">
            <a:avLst/>
          </a:prstGeom>
        </p:spPr>
      </p:pic>
      <p:sp>
        <p:nvSpPr>
          <p:cNvPr id="6" name="Title 1"/>
          <p:cNvSpPr txBox="1">
            <a:spLocks/>
          </p:cNvSpPr>
          <p:nvPr/>
        </p:nvSpPr>
        <p:spPr>
          <a:xfrm>
            <a:off x="318654" y="2333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GB" dirty="0" smtClean="0">
                <a:solidFill>
                  <a:srgbClr val="25408F"/>
                </a:solidFill>
              </a:rPr>
              <a:t>Support available in Kirklees- Starting point</a:t>
            </a:r>
          </a:p>
        </p:txBody>
      </p:sp>
      <p:sp>
        <p:nvSpPr>
          <p:cNvPr id="13" name="Freeform 12"/>
          <p:cNvSpPr/>
          <p:nvPr/>
        </p:nvSpPr>
        <p:spPr>
          <a:xfrm>
            <a:off x="1282192" y="1587010"/>
            <a:ext cx="9745471" cy="921987"/>
          </a:xfrm>
          <a:custGeom>
            <a:avLst/>
            <a:gdLst>
              <a:gd name="connsiteX0" fmla="*/ 0 w 9745471"/>
              <a:gd name="connsiteY0" fmla="*/ 0 h 1038970"/>
              <a:gd name="connsiteX1" fmla="*/ 9745471 w 9745471"/>
              <a:gd name="connsiteY1" fmla="*/ 0 h 1038970"/>
              <a:gd name="connsiteX2" fmla="*/ 9745471 w 9745471"/>
              <a:gd name="connsiteY2" fmla="*/ 1038970 h 1038970"/>
              <a:gd name="connsiteX3" fmla="*/ 0 w 9745471"/>
              <a:gd name="connsiteY3" fmla="*/ 1038970 h 1038970"/>
              <a:gd name="connsiteX4" fmla="*/ 0 w 9745471"/>
              <a:gd name="connsiteY4" fmla="*/ 0 h 1038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5471" h="1038970">
                <a:moveTo>
                  <a:pt x="0" y="0"/>
                </a:moveTo>
                <a:lnTo>
                  <a:pt x="9745471" y="0"/>
                </a:lnTo>
                <a:lnTo>
                  <a:pt x="9745471" y="1038970"/>
                </a:lnTo>
                <a:lnTo>
                  <a:pt x="0" y="1038970"/>
                </a:lnTo>
                <a:lnTo>
                  <a:pt x="0" y="0"/>
                </a:lnTo>
                <a:close/>
              </a:path>
            </a:pathLst>
          </a:custGeom>
          <a:solidFill>
            <a:srgbClr val="0092BC"/>
          </a:solidFill>
        </p:spPr>
        <p:style>
          <a:lnRef idx="2">
            <a:schemeClr val="lt1">
              <a:hueOff val="0"/>
              <a:satOff val="0"/>
              <a:lumOff val="0"/>
              <a:alphaOff val="0"/>
            </a:schemeClr>
          </a:lnRef>
          <a:fillRef idx="1">
            <a:scrgbClr r="0" g="0" b="0"/>
          </a:fillRef>
          <a:effectRef idx="0">
            <a:schemeClr val="accent5">
              <a:shade val="50000"/>
              <a:hueOff val="201247"/>
              <a:satOff val="-4901"/>
              <a:lumOff val="21448"/>
              <a:alphaOff val="0"/>
            </a:schemeClr>
          </a:effectRef>
          <a:fontRef idx="minor">
            <a:schemeClr val="lt1"/>
          </a:fontRef>
        </p:style>
        <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GB" sz="4500" dirty="0" smtClean="0"/>
              <a:t>Carers Count</a:t>
            </a:r>
            <a:endParaRPr lang="en-GB" sz="4500" kern="1200" dirty="0"/>
          </a:p>
        </p:txBody>
      </p:sp>
      <p:sp>
        <p:nvSpPr>
          <p:cNvPr id="16" name="Freeform 15"/>
          <p:cNvSpPr/>
          <p:nvPr/>
        </p:nvSpPr>
        <p:spPr>
          <a:xfrm rot="10800000" flipV="1">
            <a:off x="1282189" y="2646233"/>
            <a:ext cx="9745471" cy="922628"/>
          </a:xfrm>
          <a:custGeom>
            <a:avLst/>
            <a:gdLst>
              <a:gd name="connsiteX0" fmla="*/ 0 w 9745471"/>
              <a:gd name="connsiteY0" fmla="*/ 0 h 1038970"/>
              <a:gd name="connsiteX1" fmla="*/ 9745471 w 9745471"/>
              <a:gd name="connsiteY1" fmla="*/ 0 h 1038970"/>
              <a:gd name="connsiteX2" fmla="*/ 9745471 w 9745471"/>
              <a:gd name="connsiteY2" fmla="*/ 1038970 h 1038970"/>
              <a:gd name="connsiteX3" fmla="*/ 0 w 9745471"/>
              <a:gd name="connsiteY3" fmla="*/ 1038970 h 1038970"/>
              <a:gd name="connsiteX4" fmla="*/ 0 w 9745471"/>
              <a:gd name="connsiteY4" fmla="*/ 0 h 1038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5471" h="1038970">
                <a:moveTo>
                  <a:pt x="0" y="0"/>
                </a:moveTo>
                <a:lnTo>
                  <a:pt x="9745471" y="0"/>
                </a:lnTo>
                <a:lnTo>
                  <a:pt x="9745471" y="1038970"/>
                </a:lnTo>
                <a:lnTo>
                  <a:pt x="0" y="1038970"/>
                </a:lnTo>
                <a:lnTo>
                  <a:pt x="0" y="0"/>
                </a:lnTo>
                <a:close/>
              </a:path>
            </a:pathLst>
          </a:custGeom>
          <a:solidFill>
            <a:srgbClr val="0092BC"/>
          </a:solidFill>
        </p:spPr>
        <p:style>
          <a:lnRef idx="2">
            <a:schemeClr val="lt1">
              <a:hueOff val="0"/>
              <a:satOff val="0"/>
              <a:lumOff val="0"/>
              <a:alphaOff val="0"/>
            </a:schemeClr>
          </a:lnRef>
          <a:fillRef idx="1">
            <a:scrgbClr r="0" g="0" b="0"/>
          </a:fillRef>
          <a:effectRef idx="0">
            <a:schemeClr val="accent5">
              <a:shade val="50000"/>
              <a:hueOff val="201247"/>
              <a:satOff val="-4901"/>
              <a:lumOff val="21448"/>
              <a:alphaOff val="0"/>
            </a:schemeClr>
          </a:effectRef>
          <a:fontRef idx="minor">
            <a:schemeClr val="lt1"/>
          </a:fontRef>
        </p:style>
        <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GB" sz="4500" dirty="0" smtClean="0"/>
              <a:t>Carers Trust</a:t>
            </a:r>
            <a:endParaRPr lang="en-GB" sz="4500" kern="1200" dirty="0"/>
          </a:p>
        </p:txBody>
      </p:sp>
      <p:sp>
        <p:nvSpPr>
          <p:cNvPr id="27" name="Freeform 26"/>
          <p:cNvSpPr/>
          <p:nvPr/>
        </p:nvSpPr>
        <p:spPr>
          <a:xfrm>
            <a:off x="1282189" y="3666866"/>
            <a:ext cx="9745471" cy="951159"/>
          </a:xfrm>
          <a:custGeom>
            <a:avLst/>
            <a:gdLst>
              <a:gd name="connsiteX0" fmla="*/ 0 w 9745471"/>
              <a:gd name="connsiteY0" fmla="*/ 0 h 1038970"/>
              <a:gd name="connsiteX1" fmla="*/ 9745471 w 9745471"/>
              <a:gd name="connsiteY1" fmla="*/ 0 h 1038970"/>
              <a:gd name="connsiteX2" fmla="*/ 9745471 w 9745471"/>
              <a:gd name="connsiteY2" fmla="*/ 1038970 h 1038970"/>
              <a:gd name="connsiteX3" fmla="*/ 0 w 9745471"/>
              <a:gd name="connsiteY3" fmla="*/ 1038970 h 1038970"/>
              <a:gd name="connsiteX4" fmla="*/ 0 w 9745471"/>
              <a:gd name="connsiteY4" fmla="*/ 0 h 1038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5471" h="1038970">
                <a:moveTo>
                  <a:pt x="0" y="0"/>
                </a:moveTo>
                <a:lnTo>
                  <a:pt x="9745471" y="0"/>
                </a:lnTo>
                <a:lnTo>
                  <a:pt x="9745471" y="1038970"/>
                </a:lnTo>
                <a:lnTo>
                  <a:pt x="0" y="1038970"/>
                </a:lnTo>
                <a:lnTo>
                  <a:pt x="0" y="0"/>
                </a:lnTo>
                <a:close/>
              </a:path>
            </a:pathLst>
          </a:custGeom>
          <a:solidFill>
            <a:srgbClr val="0092BC"/>
          </a:solidFill>
        </p:spPr>
        <p:style>
          <a:lnRef idx="2">
            <a:schemeClr val="lt1">
              <a:hueOff val="0"/>
              <a:satOff val="0"/>
              <a:lumOff val="0"/>
              <a:alphaOff val="0"/>
            </a:schemeClr>
          </a:lnRef>
          <a:fillRef idx="1">
            <a:scrgbClr r="0" g="0" b="0"/>
          </a:fillRef>
          <a:effectRef idx="0">
            <a:schemeClr val="accent5">
              <a:shade val="50000"/>
              <a:hueOff val="201247"/>
              <a:satOff val="-4901"/>
              <a:lumOff val="21448"/>
              <a:alphaOff val="0"/>
            </a:schemeClr>
          </a:effectRef>
          <a:fontRef idx="minor">
            <a:schemeClr val="lt1"/>
          </a:fontRef>
        </p:style>
        <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GB" sz="4500" dirty="0" smtClean="0"/>
              <a:t>Kirkwood Hospice</a:t>
            </a:r>
            <a:endParaRPr lang="en-GB" sz="4500" kern="1200" dirty="0"/>
          </a:p>
        </p:txBody>
      </p:sp>
      <p:sp>
        <p:nvSpPr>
          <p:cNvPr id="28" name="Freeform 27"/>
          <p:cNvSpPr/>
          <p:nvPr/>
        </p:nvSpPr>
        <p:spPr>
          <a:xfrm>
            <a:off x="1282189" y="5775893"/>
            <a:ext cx="9745471" cy="888817"/>
          </a:xfrm>
          <a:custGeom>
            <a:avLst/>
            <a:gdLst>
              <a:gd name="connsiteX0" fmla="*/ 0 w 9745471"/>
              <a:gd name="connsiteY0" fmla="*/ 0 h 1038970"/>
              <a:gd name="connsiteX1" fmla="*/ 9745471 w 9745471"/>
              <a:gd name="connsiteY1" fmla="*/ 0 h 1038970"/>
              <a:gd name="connsiteX2" fmla="*/ 9745471 w 9745471"/>
              <a:gd name="connsiteY2" fmla="*/ 1038970 h 1038970"/>
              <a:gd name="connsiteX3" fmla="*/ 0 w 9745471"/>
              <a:gd name="connsiteY3" fmla="*/ 1038970 h 1038970"/>
              <a:gd name="connsiteX4" fmla="*/ 0 w 9745471"/>
              <a:gd name="connsiteY4" fmla="*/ 0 h 1038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5471" h="1038970">
                <a:moveTo>
                  <a:pt x="0" y="0"/>
                </a:moveTo>
                <a:lnTo>
                  <a:pt x="9745471" y="0"/>
                </a:lnTo>
                <a:lnTo>
                  <a:pt x="9745471" y="1038970"/>
                </a:lnTo>
                <a:lnTo>
                  <a:pt x="0" y="1038970"/>
                </a:lnTo>
                <a:lnTo>
                  <a:pt x="0" y="0"/>
                </a:lnTo>
                <a:close/>
              </a:path>
            </a:pathLst>
          </a:custGeom>
          <a:solidFill>
            <a:srgbClr val="0092BC"/>
          </a:solidFill>
        </p:spPr>
        <p:style>
          <a:lnRef idx="2">
            <a:schemeClr val="lt1">
              <a:hueOff val="0"/>
              <a:satOff val="0"/>
              <a:lumOff val="0"/>
              <a:alphaOff val="0"/>
            </a:schemeClr>
          </a:lnRef>
          <a:fillRef idx="1">
            <a:scrgbClr r="0" g="0" b="0"/>
          </a:fillRef>
          <a:effectRef idx="0">
            <a:schemeClr val="accent5">
              <a:shade val="50000"/>
              <a:hueOff val="201247"/>
              <a:satOff val="-4901"/>
              <a:lumOff val="21448"/>
              <a:alphaOff val="0"/>
            </a:schemeClr>
          </a:effectRef>
          <a:fontRef idx="minor">
            <a:schemeClr val="lt1"/>
          </a:fontRef>
        </p:style>
        <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GB" sz="4500" dirty="0" smtClean="0"/>
              <a:t>Care Navigation</a:t>
            </a:r>
            <a:endParaRPr lang="en-GB" sz="4500" kern="1200" dirty="0"/>
          </a:p>
        </p:txBody>
      </p:sp>
      <p:sp>
        <p:nvSpPr>
          <p:cNvPr id="9" name="Freeform 8"/>
          <p:cNvSpPr/>
          <p:nvPr/>
        </p:nvSpPr>
        <p:spPr>
          <a:xfrm>
            <a:off x="1282189" y="4716029"/>
            <a:ext cx="9745471" cy="922629"/>
          </a:xfrm>
          <a:custGeom>
            <a:avLst/>
            <a:gdLst>
              <a:gd name="connsiteX0" fmla="*/ 0 w 9745471"/>
              <a:gd name="connsiteY0" fmla="*/ 0 h 1038970"/>
              <a:gd name="connsiteX1" fmla="*/ 9745471 w 9745471"/>
              <a:gd name="connsiteY1" fmla="*/ 0 h 1038970"/>
              <a:gd name="connsiteX2" fmla="*/ 9745471 w 9745471"/>
              <a:gd name="connsiteY2" fmla="*/ 1038970 h 1038970"/>
              <a:gd name="connsiteX3" fmla="*/ 0 w 9745471"/>
              <a:gd name="connsiteY3" fmla="*/ 1038970 h 1038970"/>
              <a:gd name="connsiteX4" fmla="*/ 0 w 9745471"/>
              <a:gd name="connsiteY4" fmla="*/ 0 h 1038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5471" h="1038970">
                <a:moveTo>
                  <a:pt x="0" y="0"/>
                </a:moveTo>
                <a:lnTo>
                  <a:pt x="9745471" y="0"/>
                </a:lnTo>
                <a:lnTo>
                  <a:pt x="9745471" y="1038970"/>
                </a:lnTo>
                <a:lnTo>
                  <a:pt x="0" y="1038970"/>
                </a:lnTo>
                <a:lnTo>
                  <a:pt x="0" y="0"/>
                </a:lnTo>
                <a:close/>
              </a:path>
            </a:pathLst>
          </a:custGeom>
          <a:solidFill>
            <a:srgbClr val="0092BC"/>
          </a:solidFill>
        </p:spPr>
        <p:style>
          <a:lnRef idx="2">
            <a:schemeClr val="lt1">
              <a:hueOff val="0"/>
              <a:satOff val="0"/>
              <a:lumOff val="0"/>
              <a:alphaOff val="0"/>
            </a:schemeClr>
          </a:lnRef>
          <a:fillRef idx="1">
            <a:scrgbClr r="0" g="0" b="0"/>
          </a:fillRef>
          <a:effectRef idx="0">
            <a:schemeClr val="accent5">
              <a:shade val="50000"/>
              <a:hueOff val="201247"/>
              <a:satOff val="-4901"/>
              <a:lumOff val="21448"/>
              <a:alphaOff val="0"/>
            </a:schemeClr>
          </a:effectRef>
          <a:fontRef idx="minor">
            <a:schemeClr val="lt1"/>
          </a:fontRef>
        </p:style>
        <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GB" sz="4500" dirty="0" smtClean="0"/>
              <a:t>PCAN </a:t>
            </a:r>
            <a:r>
              <a:rPr lang="en-GB" sz="3200" dirty="0" smtClean="0"/>
              <a:t>Parents of Children with Additional </a:t>
            </a:r>
            <a:r>
              <a:rPr lang="en-GB" sz="3200" dirty="0"/>
              <a:t>N</a:t>
            </a:r>
            <a:r>
              <a:rPr lang="en-GB" sz="3200" dirty="0" smtClean="0"/>
              <a:t>eeds</a:t>
            </a:r>
            <a:endParaRPr lang="en-GB" sz="3200" kern="1200" dirty="0"/>
          </a:p>
        </p:txBody>
      </p:sp>
    </p:spTree>
    <p:extLst>
      <p:ext uri="{BB962C8B-B14F-4D97-AF65-F5344CB8AC3E}">
        <p14:creationId xmlns:p14="http://schemas.microsoft.com/office/powerpoint/2010/main" val="292365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25600"/>
            <a:ext cx="12192000" cy="4318000"/>
          </a:xfrm>
          <a:prstGeom prst="rect">
            <a:avLst/>
          </a:prstGeom>
          <a:solidFill>
            <a:srgbClr val="EAF2FA"/>
          </a:solidFill>
        </p:spPr>
        <p:txBody>
          <a:bodyPr wrap="square" rtlCol="0">
            <a:spAutoFit/>
          </a:bodyPr>
          <a:lstStyle/>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4208" y="91403"/>
            <a:ext cx="2520092" cy="1260046"/>
          </a:xfrm>
          <a:prstGeom prst="rect">
            <a:avLst/>
          </a:prstGeom>
        </p:spPr>
      </p:pic>
      <p:sp>
        <p:nvSpPr>
          <p:cNvPr id="6" name="Title 1"/>
          <p:cNvSpPr txBox="1">
            <a:spLocks/>
          </p:cNvSpPr>
          <p:nvPr/>
        </p:nvSpPr>
        <p:spPr>
          <a:xfrm>
            <a:off x="318654" y="2333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GB" dirty="0" smtClean="0">
                <a:solidFill>
                  <a:srgbClr val="25408F"/>
                </a:solidFill>
              </a:rPr>
              <a:t>What Employers can do?</a:t>
            </a:r>
          </a:p>
        </p:txBody>
      </p:sp>
      <p:graphicFrame>
        <p:nvGraphicFramePr>
          <p:cNvPr id="3" name="Table 2"/>
          <p:cNvGraphicFramePr>
            <a:graphicFrameLocks noGrp="1"/>
          </p:cNvGraphicFramePr>
          <p:nvPr>
            <p:extLst>
              <p:ext uri="{D42A27DB-BD31-4B8C-83A1-F6EECF244321}">
                <p14:modId xmlns:p14="http://schemas.microsoft.com/office/powerpoint/2010/main" val="3715788926"/>
              </p:ext>
            </p:extLst>
          </p:nvPr>
        </p:nvGraphicFramePr>
        <p:xfrm>
          <a:off x="1205647" y="1178560"/>
          <a:ext cx="9780706" cy="5212080"/>
        </p:xfrm>
        <a:graphic>
          <a:graphicData uri="http://schemas.openxmlformats.org/drawingml/2006/table">
            <a:tbl>
              <a:tblPr firstRow="1" bandRow="1">
                <a:tableStyleId>{5C22544A-7EE6-4342-B048-85BDC9FD1C3A}</a:tableStyleId>
              </a:tblPr>
              <a:tblGrid>
                <a:gridCol w="9780706"/>
              </a:tblGrid>
              <a:tr h="451901">
                <a:tc>
                  <a:txBody>
                    <a:bodyPr/>
                    <a:lstStyle/>
                    <a:p>
                      <a:pPr algn="ctr"/>
                      <a:r>
                        <a:rPr lang="en-GB" sz="3200" b="0" dirty="0" smtClean="0">
                          <a:solidFill>
                            <a:schemeClr val="tx1"/>
                          </a:solidFill>
                        </a:rPr>
                        <a:t>Carer</a:t>
                      </a:r>
                      <a:r>
                        <a:rPr lang="en-GB" sz="3200" b="0" baseline="0" dirty="0" smtClean="0">
                          <a:solidFill>
                            <a:schemeClr val="tx1"/>
                          </a:solidFill>
                        </a:rPr>
                        <a:t> friendly policies</a:t>
                      </a:r>
                      <a:endParaRPr lang="en-GB" sz="3200" b="0" dirty="0">
                        <a:solidFill>
                          <a:schemeClr val="tx1"/>
                        </a:solidFill>
                      </a:endParaRPr>
                    </a:p>
                  </a:txBody>
                  <a:tcPr>
                    <a:solidFill>
                      <a:schemeClr val="accent1">
                        <a:lumMod val="20000"/>
                        <a:lumOff val="80000"/>
                      </a:schemeClr>
                    </a:solidFill>
                  </a:tcPr>
                </a:tc>
              </a:tr>
              <a:tr h="451901">
                <a:tc>
                  <a:txBody>
                    <a:bodyPr/>
                    <a:lstStyle/>
                    <a:p>
                      <a:pPr algn="ctr"/>
                      <a:r>
                        <a:rPr lang="en-GB" sz="3200" dirty="0" smtClean="0"/>
                        <a:t>Flexible working practices</a:t>
                      </a:r>
                      <a:endParaRPr lang="en-GB" sz="3200" dirty="0"/>
                    </a:p>
                  </a:txBody>
                  <a:tcPr/>
                </a:tc>
              </a:tr>
              <a:tr h="451901">
                <a:tc>
                  <a:txBody>
                    <a:bodyPr/>
                    <a:lstStyle/>
                    <a:p>
                      <a:pPr algn="ctr"/>
                      <a:r>
                        <a:rPr lang="en-GB" sz="3200" dirty="0" smtClean="0"/>
                        <a:t>Offer</a:t>
                      </a:r>
                      <a:r>
                        <a:rPr lang="en-GB" sz="3200" baseline="0" dirty="0" smtClean="0"/>
                        <a:t> individual tailored support</a:t>
                      </a:r>
                      <a:endParaRPr lang="en-GB" sz="3200" dirty="0"/>
                    </a:p>
                  </a:txBody>
                  <a:tcPr/>
                </a:tc>
              </a:tr>
              <a:tr h="385865">
                <a:tc>
                  <a:txBody>
                    <a:bodyPr/>
                    <a:lstStyle/>
                    <a:p>
                      <a:pPr algn="ctr"/>
                      <a:r>
                        <a:rPr lang="en-GB" sz="3200" dirty="0" smtClean="0"/>
                        <a:t>Paid</a:t>
                      </a:r>
                      <a:r>
                        <a:rPr lang="en-GB" sz="3200" baseline="0" dirty="0" smtClean="0"/>
                        <a:t> leave for emergency or planned care</a:t>
                      </a:r>
                      <a:endParaRPr lang="en-GB" sz="3200" dirty="0"/>
                    </a:p>
                  </a:txBody>
                  <a:tcPr/>
                </a:tc>
              </a:tr>
              <a:tr h="385865">
                <a:tc>
                  <a:txBody>
                    <a:bodyPr/>
                    <a:lstStyle/>
                    <a:p>
                      <a:pPr algn="ctr"/>
                      <a:r>
                        <a:rPr lang="en-GB" sz="3200" dirty="0" smtClean="0"/>
                        <a:t>Supportive culture from managers</a:t>
                      </a:r>
                      <a:endParaRPr lang="en-GB" sz="3200" dirty="0"/>
                    </a:p>
                  </a:txBody>
                  <a:tcPr/>
                </a:tc>
              </a:tr>
              <a:tr h="385865">
                <a:tc>
                  <a:txBody>
                    <a:bodyPr/>
                    <a:lstStyle/>
                    <a:p>
                      <a:pPr algn="ctr"/>
                      <a:r>
                        <a:rPr lang="en-GB" sz="3200" dirty="0" smtClean="0"/>
                        <a:t>Workplace support with in house networking groups</a:t>
                      </a:r>
                      <a:endParaRPr lang="en-GB" sz="3200" dirty="0"/>
                    </a:p>
                  </a:txBody>
                  <a:tcPr/>
                </a:tc>
              </a:tr>
              <a:tr h="385865">
                <a:tc>
                  <a:txBody>
                    <a:bodyPr/>
                    <a:lstStyle/>
                    <a:p>
                      <a:pPr algn="ctr"/>
                      <a:r>
                        <a:rPr lang="en-GB" sz="3200" dirty="0" smtClean="0"/>
                        <a:t>Publicise policies to show transparency</a:t>
                      </a:r>
                      <a:endParaRPr lang="en-GB" sz="3200" dirty="0"/>
                    </a:p>
                  </a:txBody>
                  <a:tcPr/>
                </a:tc>
              </a:tr>
              <a:tr h="385865">
                <a:tc>
                  <a:txBody>
                    <a:bodyPr/>
                    <a:lstStyle/>
                    <a:p>
                      <a:pPr algn="ctr"/>
                      <a:r>
                        <a:rPr lang="en-GB" sz="3200" dirty="0" smtClean="0"/>
                        <a:t>Practical support</a:t>
                      </a:r>
                      <a:endParaRPr lang="en-GB" sz="3200" dirty="0"/>
                    </a:p>
                  </a:txBody>
                  <a:tcPr/>
                </a:tc>
              </a:tr>
              <a:tr h="385865">
                <a:tc>
                  <a:txBody>
                    <a:bodyPr/>
                    <a:lstStyle/>
                    <a:p>
                      <a:pPr algn="ctr"/>
                      <a:r>
                        <a:rPr lang="en-GB" sz="3200" dirty="0" smtClean="0"/>
                        <a:t>Signposting</a:t>
                      </a:r>
                      <a:endParaRPr lang="en-GB" sz="3200" dirty="0"/>
                    </a:p>
                  </a:txBody>
                  <a:tcPr/>
                </a:tc>
              </a:tr>
            </a:tbl>
          </a:graphicData>
        </a:graphic>
      </p:graphicFrame>
    </p:spTree>
    <p:extLst>
      <p:ext uri="{BB962C8B-B14F-4D97-AF65-F5344CB8AC3E}">
        <p14:creationId xmlns:p14="http://schemas.microsoft.com/office/powerpoint/2010/main" val="83849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654" y="23335"/>
            <a:ext cx="10515600" cy="1325563"/>
          </a:xfrm>
        </p:spPr>
        <p:txBody>
          <a:bodyPr/>
          <a:lstStyle/>
          <a:p>
            <a:pPr>
              <a:lnSpc>
                <a:spcPct val="120000"/>
              </a:lnSpc>
            </a:pPr>
            <a:r>
              <a:rPr lang="en-GB" dirty="0" smtClean="0">
                <a:solidFill>
                  <a:srgbClr val="25408F"/>
                </a:solidFill>
              </a:rPr>
              <a:t>Who benefits?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4208" y="91403"/>
            <a:ext cx="2520092" cy="1260046"/>
          </a:xfrm>
          <a:prstGeom prst="rect">
            <a:avLst/>
          </a:prstGeom>
        </p:spPr>
      </p:pic>
      <p:graphicFrame>
        <p:nvGraphicFramePr>
          <p:cNvPr id="10" name="Diagram 9"/>
          <p:cNvGraphicFramePr/>
          <p:nvPr>
            <p:extLst/>
          </p:nvPr>
        </p:nvGraphicFramePr>
        <p:xfrm>
          <a:off x="1486518" y="681032"/>
          <a:ext cx="9182388" cy="57333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42888" y="1906018"/>
            <a:ext cx="1695195" cy="1695195"/>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35524" y="3972405"/>
            <a:ext cx="1557528" cy="1557528"/>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27069" y="2012698"/>
            <a:ext cx="1588515" cy="1588515"/>
          </a:xfrm>
          <a:prstGeom prst="rect">
            <a:avLst/>
          </a:prstGeom>
        </p:spPr>
      </p:pic>
    </p:spTree>
    <p:extLst>
      <p:ext uri="{BB962C8B-B14F-4D97-AF65-F5344CB8AC3E}">
        <p14:creationId xmlns:p14="http://schemas.microsoft.com/office/powerpoint/2010/main" val="472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1" nodeType="afterEffect">
                                  <p:stCondLst>
                                    <p:cond delay="0"/>
                                  </p:stCondLst>
                                  <p:childTnLst>
                                    <p:set>
                                      <p:cBhvr>
                                        <p:cTn id="6" dur="1" fill="hold">
                                          <p:stCondLst>
                                            <p:cond delay="0"/>
                                          </p:stCondLst>
                                        </p:cTn>
                                        <p:tgtEl>
                                          <p:spTgt spid="10">
                                            <p:graphicEl>
                                              <a:dgm id="{A132436C-EFD0-4858-B2FA-7AD9333851AC}"/>
                                            </p:graphicEl>
                                          </p:spTgt>
                                        </p:tgtEl>
                                        <p:attrNameLst>
                                          <p:attrName>style.visibility</p:attrName>
                                        </p:attrNameLst>
                                      </p:cBhvr>
                                      <p:to>
                                        <p:strVal val="visible"/>
                                      </p:to>
                                    </p:set>
                                    <p:animEffect transition="in" filter="wipe(up)">
                                      <p:cBhvr>
                                        <p:cTn id="7" dur="1000"/>
                                        <p:tgtEl>
                                          <p:spTgt spid="10">
                                            <p:graphicEl>
                                              <a:dgm id="{A132436C-EFD0-4858-B2FA-7AD9333851AC}"/>
                                            </p:graphicEl>
                                          </p:spTgt>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Effect transition="in" filter="fade">
                                      <p:cBhvr>
                                        <p:cTn id="13" dur="1000"/>
                                        <p:tgtEl>
                                          <p:spTgt spid="11"/>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0">
                                            <p:graphicEl>
                                              <a:dgm id="{2C891FC0-B716-4D07-AC79-B85F2FF6534F}"/>
                                            </p:graphicEl>
                                          </p:spTgt>
                                        </p:tgtEl>
                                        <p:attrNameLst>
                                          <p:attrName>style.visibility</p:attrName>
                                        </p:attrNameLst>
                                      </p:cBhvr>
                                      <p:to>
                                        <p:strVal val="visible"/>
                                      </p:to>
                                    </p:set>
                                    <p:animEffect transition="in" filter="wipe(up)">
                                      <p:cBhvr>
                                        <p:cTn id="16" dur="1000"/>
                                        <p:tgtEl>
                                          <p:spTgt spid="10">
                                            <p:graphicEl>
                                              <a:dgm id="{2C891FC0-B716-4D07-AC79-B85F2FF6534F}"/>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1" nodeType="clickEffect">
                                  <p:stCondLst>
                                    <p:cond delay="0"/>
                                  </p:stCondLst>
                                  <p:childTnLst>
                                    <p:set>
                                      <p:cBhvr>
                                        <p:cTn id="20" dur="1" fill="hold">
                                          <p:stCondLst>
                                            <p:cond delay="0"/>
                                          </p:stCondLst>
                                        </p:cTn>
                                        <p:tgtEl>
                                          <p:spTgt spid="10">
                                            <p:graphicEl>
                                              <a:dgm id="{A6834B6A-468B-4DB4-941D-22426B0171A0}"/>
                                            </p:graphicEl>
                                          </p:spTgt>
                                        </p:tgtEl>
                                        <p:attrNameLst>
                                          <p:attrName>style.visibility</p:attrName>
                                        </p:attrNameLst>
                                      </p:cBhvr>
                                      <p:to>
                                        <p:strVal val="visible"/>
                                      </p:to>
                                    </p:set>
                                    <p:animEffect transition="in" filter="wipe(right)">
                                      <p:cBhvr>
                                        <p:cTn id="21" dur="1000"/>
                                        <p:tgtEl>
                                          <p:spTgt spid="10">
                                            <p:graphicEl>
                                              <a:dgm id="{A6834B6A-468B-4DB4-941D-22426B0171A0}"/>
                                            </p:graphicEl>
                                          </p:spTgt>
                                        </p:tgtEl>
                                      </p:cBhvr>
                                    </p:animEffect>
                                  </p:childTnLst>
                                </p:cTn>
                              </p:par>
                            </p:childTnLst>
                          </p:cTn>
                        </p:par>
                        <p:par>
                          <p:cTn id="22" fill="hold">
                            <p:stCondLst>
                              <p:cond delay="1000"/>
                            </p:stCondLst>
                            <p:childTnLst>
                              <p:par>
                                <p:cTn id="23" presetID="53" presetClass="entr" presetSubtype="16"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Effect transition="in" filter="fade">
                                      <p:cBhvr>
                                        <p:cTn id="27" dur="1000"/>
                                        <p:tgtEl>
                                          <p:spTgt spid="12"/>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10">
                                            <p:graphicEl>
                                              <a:dgm id="{F71F9665-173C-4883-8775-3D2CAA521BFC}"/>
                                            </p:graphicEl>
                                          </p:spTgt>
                                        </p:tgtEl>
                                        <p:attrNameLst>
                                          <p:attrName>style.visibility</p:attrName>
                                        </p:attrNameLst>
                                      </p:cBhvr>
                                      <p:to>
                                        <p:strVal val="visible"/>
                                      </p:to>
                                    </p:set>
                                    <p:animEffect transition="in" filter="wipe(right)">
                                      <p:cBhvr>
                                        <p:cTn id="30" dur="1000"/>
                                        <p:tgtEl>
                                          <p:spTgt spid="10">
                                            <p:graphicEl>
                                              <a:dgm id="{F71F9665-173C-4883-8775-3D2CAA521BFC}"/>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1" nodeType="clickEffect">
                                  <p:stCondLst>
                                    <p:cond delay="0"/>
                                  </p:stCondLst>
                                  <p:childTnLst>
                                    <p:set>
                                      <p:cBhvr>
                                        <p:cTn id="34" dur="1" fill="hold">
                                          <p:stCondLst>
                                            <p:cond delay="0"/>
                                          </p:stCondLst>
                                        </p:cTn>
                                        <p:tgtEl>
                                          <p:spTgt spid="10">
                                            <p:graphicEl>
                                              <a:dgm id="{3BD9E1CF-3D25-4EA1-8764-DC035E4AFD47}"/>
                                            </p:graphicEl>
                                          </p:spTgt>
                                        </p:tgtEl>
                                        <p:attrNameLst>
                                          <p:attrName>style.visibility</p:attrName>
                                        </p:attrNameLst>
                                      </p:cBhvr>
                                      <p:to>
                                        <p:strVal val="visible"/>
                                      </p:to>
                                    </p:set>
                                    <p:animEffect transition="in" filter="wipe(down)">
                                      <p:cBhvr>
                                        <p:cTn id="35" dur="1000"/>
                                        <p:tgtEl>
                                          <p:spTgt spid="10">
                                            <p:graphicEl>
                                              <a:dgm id="{3BD9E1CF-3D25-4EA1-8764-DC035E4AFD47}"/>
                                            </p:graphicEl>
                                          </p:spTgt>
                                        </p:tgtEl>
                                      </p:cBhvr>
                                    </p:animEffect>
                                  </p:childTnLst>
                                </p:cTn>
                              </p:par>
                            </p:childTnLst>
                          </p:cTn>
                        </p:par>
                        <p:par>
                          <p:cTn id="36" fill="hold">
                            <p:stCondLst>
                              <p:cond delay="1000"/>
                            </p:stCondLst>
                            <p:childTnLst>
                              <p:par>
                                <p:cTn id="37" presetID="53" presetClass="entr" presetSubtype="16"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Effect transition="in" filter="fade">
                                      <p:cBhvr>
                                        <p:cTn id="41" dur="1000"/>
                                        <p:tgtEl>
                                          <p:spTgt spid="13"/>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0">
                                            <p:graphicEl>
                                              <a:dgm id="{DE44C3E3-9C6C-447D-953D-F91CA35FC380}"/>
                                            </p:graphicEl>
                                          </p:spTgt>
                                        </p:tgtEl>
                                        <p:attrNameLst>
                                          <p:attrName>style.visibility</p:attrName>
                                        </p:attrNameLst>
                                      </p:cBhvr>
                                      <p:to>
                                        <p:strVal val="visible"/>
                                      </p:to>
                                    </p:set>
                                    <p:animEffect transition="in" filter="wipe(down)">
                                      <p:cBhvr>
                                        <p:cTn id="44" dur="1000"/>
                                        <p:tgtEl>
                                          <p:spTgt spid="10">
                                            <p:graphicEl>
                                              <a:dgm id="{DE44C3E3-9C6C-447D-953D-F91CA35FC38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one"/>
        </p:bldSub>
      </p:bldGraphic>
      <p:bldGraphic spid="10" grpId="1" uiExpand="1">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80907" y="2579397"/>
            <a:ext cx="12474874" cy="4092770"/>
            <a:chOff x="380907" y="2579397"/>
            <a:chExt cx="12474874" cy="409277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103" y="2579397"/>
              <a:ext cx="7877813" cy="4092770"/>
            </a:xfrm>
            <a:prstGeom prst="rect">
              <a:avLst/>
            </a:prstGeom>
          </p:spPr>
        </p:pic>
        <p:sp>
          <p:nvSpPr>
            <p:cNvPr id="7" name="TextBox 6"/>
            <p:cNvSpPr txBox="1"/>
            <p:nvPr/>
          </p:nvSpPr>
          <p:spPr>
            <a:xfrm>
              <a:off x="7496972" y="2770717"/>
              <a:ext cx="5358809" cy="400110"/>
            </a:xfrm>
            <a:prstGeom prst="rect">
              <a:avLst/>
            </a:prstGeom>
            <a:noFill/>
          </p:spPr>
          <p:txBody>
            <a:bodyPr wrap="square" rtlCol="0">
              <a:spAutoFit/>
            </a:bodyPr>
            <a:lstStyle/>
            <a:p>
              <a:r>
                <a:rPr lang="en-GB" sz="2000" dirty="0" smtClean="0"/>
                <a:t>Logistical cost of replacing an employee</a:t>
              </a:r>
              <a:endParaRPr lang="en-GB" sz="2000" dirty="0"/>
            </a:p>
          </p:txBody>
        </p:sp>
        <p:sp>
          <p:nvSpPr>
            <p:cNvPr id="10" name="TextBox 9"/>
            <p:cNvSpPr txBox="1"/>
            <p:nvPr/>
          </p:nvSpPr>
          <p:spPr>
            <a:xfrm>
              <a:off x="380907" y="4759343"/>
              <a:ext cx="3469562" cy="1015663"/>
            </a:xfrm>
            <a:prstGeom prst="rect">
              <a:avLst/>
            </a:prstGeom>
            <a:noFill/>
          </p:spPr>
          <p:txBody>
            <a:bodyPr wrap="square" rtlCol="0">
              <a:spAutoFit/>
            </a:bodyPr>
            <a:lstStyle/>
            <a:p>
              <a:r>
                <a:rPr lang="en-GB" sz="2000" dirty="0"/>
                <a:t>C</a:t>
              </a:r>
              <a:r>
                <a:rPr lang="en-GB" sz="2000" dirty="0" smtClean="0"/>
                <a:t>ost of bringing an employee up to their Optimum Productivity Level (OPL)</a:t>
              </a:r>
              <a:endParaRPr lang="en-GB" sz="2000" dirty="0"/>
            </a:p>
          </p:txBody>
        </p:sp>
        <p:cxnSp>
          <p:nvCxnSpPr>
            <p:cNvPr id="8" name="Elbow Connector 7"/>
            <p:cNvCxnSpPr/>
            <p:nvPr/>
          </p:nvCxnSpPr>
          <p:spPr>
            <a:xfrm flipV="1">
              <a:off x="3021496" y="5057513"/>
              <a:ext cx="1186781" cy="496956"/>
            </a:xfrm>
            <a:prstGeom prst="bentConnector3">
              <a:avLst/>
            </a:prstGeom>
            <a:ln w="12700">
              <a:tailEnd type="triangle"/>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318654" y="23335"/>
            <a:ext cx="10515600" cy="1325563"/>
          </a:xfrm>
        </p:spPr>
        <p:txBody>
          <a:bodyPr/>
          <a:lstStyle/>
          <a:p>
            <a:pPr>
              <a:lnSpc>
                <a:spcPct val="120000"/>
              </a:lnSpc>
            </a:pPr>
            <a:r>
              <a:rPr lang="en-GB" dirty="0" smtClean="0">
                <a:solidFill>
                  <a:srgbClr val="25408F"/>
                </a:solidFill>
              </a:rPr>
              <a:t>Cost of replacing ONE employee</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4208" y="91403"/>
            <a:ext cx="2520092" cy="126004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4414" y="979422"/>
            <a:ext cx="3978792" cy="2909777"/>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071" y="1273156"/>
            <a:ext cx="3373350" cy="337335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14883" y="1013656"/>
            <a:ext cx="4303420" cy="3041652"/>
          </a:xfrm>
          <a:prstGeom prst="rect">
            <a:avLst/>
          </a:prstGeom>
        </p:spPr>
      </p:pic>
    </p:spTree>
    <p:extLst>
      <p:ext uri="{BB962C8B-B14F-4D97-AF65-F5344CB8AC3E}">
        <p14:creationId xmlns:p14="http://schemas.microsoft.com/office/powerpoint/2010/main" val="226804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250"/>
                                  </p:stCondLst>
                                  <p:childTnLst>
                                    <p:animEffect transition="out" filter="fade">
                                      <p:cBhvr>
                                        <p:cTn id="6" dur="1000"/>
                                        <p:tgtEl>
                                          <p:spTgt spid="14"/>
                                        </p:tgtEl>
                                      </p:cBhvr>
                                    </p:animEffect>
                                    <p:set>
                                      <p:cBhvr>
                                        <p:cTn id="7" dur="1" fill="hold">
                                          <p:stCondLst>
                                            <p:cond delay="999"/>
                                          </p:stCondLst>
                                        </p:cTn>
                                        <p:tgtEl>
                                          <p:spTgt spid="14"/>
                                        </p:tgtEl>
                                        <p:attrNameLst>
                                          <p:attrName>style.visibility</p:attrName>
                                        </p:attrNameLst>
                                      </p:cBhvr>
                                      <p:to>
                                        <p:strVal val="hidden"/>
                                      </p:to>
                                    </p:set>
                                  </p:childTnLst>
                                </p:cTn>
                              </p:par>
                            </p:childTnLst>
                          </p:cTn>
                        </p:par>
                        <p:par>
                          <p:cTn id="8" fill="hold">
                            <p:stCondLst>
                              <p:cond delay="1250"/>
                            </p:stCondLst>
                            <p:childTnLst>
                              <p:par>
                                <p:cTn id="9" presetID="1" presetClass="entr" presetSubtype="0" fill="hold" nodeType="afterEffect">
                                  <p:stCondLst>
                                    <p:cond delay="225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654" y="23335"/>
            <a:ext cx="10515600" cy="1325563"/>
          </a:xfrm>
        </p:spPr>
        <p:txBody>
          <a:bodyPr/>
          <a:lstStyle/>
          <a:p>
            <a:pPr>
              <a:lnSpc>
                <a:spcPct val="120000"/>
              </a:lnSpc>
            </a:pPr>
            <a:r>
              <a:rPr lang="en-GB" dirty="0" smtClean="0">
                <a:solidFill>
                  <a:srgbClr val="25408F"/>
                </a:solidFill>
              </a:rPr>
              <a:t>Cost Savings for Employers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4208" y="91403"/>
            <a:ext cx="2520092" cy="126004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827" y="883088"/>
            <a:ext cx="2402875" cy="175727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6" y="1158745"/>
            <a:ext cx="1481618" cy="1481618"/>
          </a:xfrm>
          <a:prstGeom prst="rect">
            <a:avLst/>
          </a:prstGeom>
        </p:spPr>
      </p:pic>
      <p:pic>
        <p:nvPicPr>
          <p:cNvPr id="12" name="Picture 11"/>
          <p:cNvPicPr>
            <a:picLocks noChangeAspect="1"/>
          </p:cNvPicPr>
          <p:nvPr/>
        </p:nvPicPr>
        <p:blipFill>
          <a:blip r:embed="rId6"/>
          <a:stretch>
            <a:fillRect/>
          </a:stretch>
        </p:blipFill>
        <p:spPr>
          <a:xfrm>
            <a:off x="318654" y="2640362"/>
            <a:ext cx="11549424" cy="3899585"/>
          </a:xfrm>
          <a:prstGeom prst="rect">
            <a:avLst/>
          </a:prstGeom>
        </p:spPr>
      </p:pic>
    </p:spTree>
    <p:extLst>
      <p:ext uri="{BB962C8B-B14F-4D97-AF65-F5344CB8AC3E}">
        <p14:creationId xmlns:p14="http://schemas.microsoft.com/office/powerpoint/2010/main" val="37929487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92513"/>
            <a:ext cx="12094300" cy="4708281"/>
          </a:xfrm>
          <a:prstGeom prst="rect">
            <a:avLst/>
          </a:prstGeom>
          <a:solidFill>
            <a:srgbClr val="EAF2FA"/>
          </a:solidFill>
        </p:spPr>
        <p:txBody>
          <a:bodyPr wrap="square" rtlCol="0">
            <a:spAutoFit/>
          </a:bodyPr>
          <a:lstStyle/>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4208" y="91403"/>
            <a:ext cx="2520092" cy="1260046"/>
          </a:xfrm>
          <a:prstGeom prst="rect">
            <a:avLst/>
          </a:prstGeom>
        </p:spPr>
      </p:pic>
      <p:sp>
        <p:nvSpPr>
          <p:cNvPr id="6" name="Title 1"/>
          <p:cNvSpPr txBox="1">
            <a:spLocks/>
          </p:cNvSpPr>
          <p:nvPr/>
        </p:nvSpPr>
        <p:spPr>
          <a:xfrm>
            <a:off x="318654" y="2333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GB" dirty="0">
                <a:solidFill>
                  <a:srgbClr val="25408F"/>
                </a:solidFill>
              </a:rPr>
              <a:t>Membership prices</a:t>
            </a:r>
            <a:endParaRPr lang="en-GB" dirty="0" smtClean="0">
              <a:solidFill>
                <a:srgbClr val="25408F"/>
              </a:solidFill>
            </a:endParaRPr>
          </a:p>
        </p:txBody>
      </p:sp>
      <p:pic>
        <p:nvPicPr>
          <p:cNvPr id="8" name="Picture 7"/>
          <p:cNvPicPr>
            <a:picLocks noChangeAspect="1"/>
          </p:cNvPicPr>
          <p:nvPr/>
        </p:nvPicPr>
        <p:blipFill>
          <a:blip r:embed="rId4"/>
          <a:stretch>
            <a:fillRect/>
          </a:stretch>
        </p:blipFill>
        <p:spPr>
          <a:xfrm>
            <a:off x="39756" y="1632879"/>
            <a:ext cx="11267966" cy="5426760"/>
          </a:xfrm>
          <a:prstGeom prst="rect">
            <a:avLst/>
          </a:prstGeom>
        </p:spPr>
      </p:pic>
    </p:spTree>
    <p:extLst>
      <p:ext uri="{BB962C8B-B14F-4D97-AF65-F5344CB8AC3E}">
        <p14:creationId xmlns:p14="http://schemas.microsoft.com/office/powerpoint/2010/main" val="170057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838200" y="1416967"/>
            <a:ext cx="10515600" cy="53044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7200" indent="-457200"/>
            <a:endParaRPr lang="en-GB" dirty="0" smtClean="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4208" y="91403"/>
            <a:ext cx="2520092" cy="1260046"/>
          </a:xfrm>
          <a:prstGeom prst="rect">
            <a:avLst/>
          </a:prstGeom>
        </p:spPr>
      </p:pic>
      <p:sp>
        <p:nvSpPr>
          <p:cNvPr id="7" name="Title 1"/>
          <p:cNvSpPr>
            <a:spLocks noGrp="1"/>
          </p:cNvSpPr>
          <p:nvPr>
            <p:ph type="title"/>
          </p:nvPr>
        </p:nvSpPr>
        <p:spPr>
          <a:xfrm>
            <a:off x="318654" y="23335"/>
            <a:ext cx="10515600" cy="1325563"/>
          </a:xfrm>
        </p:spPr>
        <p:txBody>
          <a:bodyPr/>
          <a:lstStyle/>
          <a:p>
            <a:pPr>
              <a:lnSpc>
                <a:spcPct val="120000"/>
              </a:lnSpc>
            </a:pPr>
            <a:r>
              <a:rPr lang="en-GB" dirty="0" smtClean="0">
                <a:solidFill>
                  <a:srgbClr val="25408F"/>
                </a:solidFill>
              </a:rPr>
              <a:t>Working for Carers</a:t>
            </a:r>
          </a:p>
        </p:txBody>
      </p:sp>
      <p:sp>
        <p:nvSpPr>
          <p:cNvPr id="4" name="TextBox 3"/>
          <p:cNvSpPr txBox="1"/>
          <p:nvPr/>
        </p:nvSpPr>
        <p:spPr>
          <a:xfrm>
            <a:off x="318654" y="6322313"/>
            <a:ext cx="11474761" cy="369332"/>
          </a:xfrm>
          <a:prstGeom prst="rect">
            <a:avLst/>
          </a:prstGeom>
          <a:noFill/>
        </p:spPr>
        <p:txBody>
          <a:bodyPr wrap="square" rtlCol="0">
            <a:spAutoFit/>
          </a:bodyPr>
          <a:lstStyle/>
          <a:p>
            <a:pPr algn="r"/>
            <a:r>
              <a:rPr lang="en-GB" dirty="0">
                <a:solidFill>
                  <a:schemeClr val="tx1">
                    <a:lumMod val="50000"/>
                    <a:lumOff val="50000"/>
                  </a:schemeClr>
                </a:solidFill>
              </a:rPr>
              <a:t>Icons made by </a:t>
            </a:r>
            <a:r>
              <a:rPr lang="en-GB" dirty="0">
                <a:solidFill>
                  <a:schemeClr val="tx1">
                    <a:lumMod val="50000"/>
                    <a:lumOff val="50000"/>
                  </a:schemeClr>
                </a:solidFill>
                <a:hlinkClick r:id="rId4"/>
              </a:rPr>
              <a:t>Freepik</a:t>
            </a:r>
            <a:r>
              <a:rPr lang="en-GB" dirty="0">
                <a:solidFill>
                  <a:schemeClr val="tx1">
                    <a:lumMod val="50000"/>
                    <a:lumOff val="50000"/>
                  </a:schemeClr>
                </a:solidFill>
              </a:rPr>
              <a:t> from </a:t>
            </a:r>
            <a:r>
              <a:rPr lang="en-GB" dirty="0" err="1">
                <a:solidFill>
                  <a:schemeClr val="tx1">
                    <a:lumMod val="50000"/>
                    <a:lumOff val="50000"/>
                  </a:schemeClr>
                </a:solidFill>
                <a:hlinkClick r:id="rId5"/>
              </a:rPr>
              <a:t>Flaticon</a:t>
            </a:r>
            <a:r>
              <a:rPr lang="en-GB" dirty="0" smtClean="0">
                <a:solidFill>
                  <a:schemeClr val="tx1">
                    <a:lumMod val="50000"/>
                    <a:lumOff val="50000"/>
                  </a:schemeClr>
                </a:solidFill>
              </a:rPr>
              <a:t>.</a:t>
            </a:r>
            <a:endParaRPr lang="en-GB" dirty="0">
              <a:solidFill>
                <a:schemeClr val="tx1">
                  <a:lumMod val="50000"/>
                  <a:lumOff val="50000"/>
                </a:schemeClr>
              </a:solidFill>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8585" y="5254961"/>
            <a:ext cx="3219258" cy="1466471"/>
          </a:xfrm>
          <a:prstGeom prst="rect">
            <a:avLst/>
          </a:prstGeom>
        </p:spPr>
      </p:pic>
      <p:sp>
        <p:nvSpPr>
          <p:cNvPr id="11" name="TextBox 10"/>
          <p:cNvSpPr txBox="1"/>
          <p:nvPr/>
        </p:nvSpPr>
        <p:spPr>
          <a:xfrm>
            <a:off x="2279164" y="1578799"/>
            <a:ext cx="7553740" cy="3539430"/>
          </a:xfrm>
          <a:prstGeom prst="rect">
            <a:avLst/>
          </a:prstGeom>
          <a:noFill/>
        </p:spPr>
        <p:txBody>
          <a:bodyPr wrap="square" rtlCol="0">
            <a:spAutoFit/>
          </a:bodyPr>
          <a:lstStyle/>
          <a:p>
            <a:pPr algn="ctr"/>
            <a:r>
              <a:rPr lang="en-GB" sz="2800" b="1" dirty="0" smtClean="0"/>
              <a:t>Definition of a Carer</a:t>
            </a:r>
          </a:p>
          <a:p>
            <a:r>
              <a:rPr lang="en-GB" sz="2800" dirty="0"/>
              <a:t>A </a:t>
            </a:r>
            <a:r>
              <a:rPr lang="en-GB" sz="2800" b="1" dirty="0"/>
              <a:t>carer</a:t>
            </a:r>
            <a:r>
              <a:rPr lang="en-GB" sz="2800" dirty="0"/>
              <a:t> is anyone, including children and adults who looks after a family member, partner or friend who needs help because of their illness, frailty, disability, a mental health problem or an addiction and cannot cope without their support. The care they give is unpaid.</a:t>
            </a:r>
          </a:p>
          <a:p>
            <a:pPr lvl="0" algn="ctr"/>
            <a:endParaRPr lang="en-GB" sz="2800" dirty="0"/>
          </a:p>
        </p:txBody>
      </p:sp>
    </p:spTree>
    <p:extLst>
      <p:ext uri="{BB962C8B-B14F-4D97-AF65-F5344CB8AC3E}">
        <p14:creationId xmlns:p14="http://schemas.microsoft.com/office/powerpoint/2010/main" val="342945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2122" y="4981871"/>
            <a:ext cx="2213924" cy="1876129"/>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5159" y="1373272"/>
            <a:ext cx="3077494" cy="2154246"/>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655" y="3871652"/>
            <a:ext cx="2166926" cy="924456"/>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008" y="1371931"/>
            <a:ext cx="2805211" cy="478036"/>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7140" y="2050058"/>
            <a:ext cx="2509739" cy="1568322"/>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28881" y="5723198"/>
            <a:ext cx="2948755" cy="758822"/>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1122" y="4938123"/>
            <a:ext cx="1432010" cy="1396209"/>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06004" y="3320435"/>
            <a:ext cx="2810256" cy="749808"/>
          </a:xfrm>
          <a:prstGeom prst="rect">
            <a:avLst/>
          </a:prstGeom>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825771" y="4616384"/>
            <a:ext cx="2793834" cy="654704"/>
          </a:xfrm>
          <a:prstGeom prst="rect">
            <a:avLst/>
          </a:prstGeom>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748637" y="5712271"/>
            <a:ext cx="2870968" cy="652879"/>
          </a:xfrm>
          <a:prstGeom prst="rect">
            <a:avLst/>
          </a:prstGeom>
        </p:spPr>
      </p:pic>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73612" y="442525"/>
            <a:ext cx="3199075" cy="1031080"/>
          </a:xfrm>
          <a:prstGeom prst="rect">
            <a:avLst/>
          </a:prstGeom>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687087" y="4392701"/>
            <a:ext cx="2911999" cy="1090844"/>
          </a:xfrm>
          <a:prstGeom prst="rect">
            <a:avLst/>
          </a:prstGeom>
        </p:spPr>
      </p:pic>
      <p:pic>
        <p:nvPicPr>
          <p:cNvPr id="24" name="Picture 2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111740" y="2087874"/>
            <a:ext cx="2723226" cy="618915"/>
          </a:xfrm>
          <a:prstGeom prst="rect">
            <a:avLst/>
          </a:prstGeom>
        </p:spPr>
      </p:pic>
      <p:pic>
        <p:nvPicPr>
          <p:cNvPr id="1026" name="Picture 2" descr="Image result for birmingham city council"/>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50314" y="282548"/>
            <a:ext cx="3466267" cy="78684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244465" y="3138839"/>
            <a:ext cx="2806981" cy="1193997"/>
          </a:xfrm>
          <a:prstGeom prst="rect">
            <a:avLst/>
          </a:prstGeom>
        </p:spPr>
      </p:pic>
      <p:pic>
        <p:nvPicPr>
          <p:cNvPr id="16" name="Picture 1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637654" y="3932498"/>
            <a:ext cx="3110982" cy="1338590"/>
          </a:xfrm>
          <a:prstGeom prst="rect">
            <a:avLst/>
          </a:prstGeom>
        </p:spPr>
      </p:pic>
      <p:pic>
        <p:nvPicPr>
          <p:cNvPr id="27" name="Picture 2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734020" y="1100406"/>
            <a:ext cx="1903634" cy="916163"/>
          </a:xfrm>
          <a:prstGeom prst="rect">
            <a:avLst/>
          </a:prstGeom>
        </p:spPr>
      </p:pic>
      <p:pic>
        <p:nvPicPr>
          <p:cNvPr id="28" name="Picture 2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117376" y="1945178"/>
            <a:ext cx="2466485" cy="873920"/>
          </a:xfrm>
          <a:prstGeom prst="rect">
            <a:avLst/>
          </a:prstGeom>
        </p:spPr>
      </p:pic>
      <p:pic>
        <p:nvPicPr>
          <p:cNvPr id="4" name="Picture 3"/>
          <p:cNvPicPr>
            <a:picLocks noChangeAspect="1"/>
          </p:cNvPicPr>
          <p:nvPr/>
        </p:nvPicPr>
        <p:blipFill>
          <a:blip r:embed="rId21"/>
          <a:stretch>
            <a:fillRect/>
          </a:stretch>
        </p:blipFill>
        <p:spPr>
          <a:xfrm>
            <a:off x="4218450" y="249004"/>
            <a:ext cx="2838450" cy="819150"/>
          </a:xfrm>
          <a:prstGeom prst="rect">
            <a:avLst/>
          </a:prstGeom>
        </p:spPr>
      </p:pic>
      <p:pic>
        <p:nvPicPr>
          <p:cNvPr id="5" name="Picture 4"/>
          <p:cNvPicPr>
            <a:picLocks noChangeAspect="1"/>
          </p:cNvPicPr>
          <p:nvPr/>
        </p:nvPicPr>
        <p:blipFill>
          <a:blip r:embed="rId22"/>
          <a:stretch>
            <a:fillRect/>
          </a:stretch>
        </p:blipFill>
        <p:spPr>
          <a:xfrm>
            <a:off x="2979919" y="3024458"/>
            <a:ext cx="2041506" cy="1202748"/>
          </a:xfrm>
          <a:prstGeom prst="rect">
            <a:avLst/>
          </a:prstGeom>
        </p:spPr>
      </p:pic>
      <p:pic>
        <p:nvPicPr>
          <p:cNvPr id="8" name="Picture 7"/>
          <p:cNvPicPr>
            <a:picLocks noChangeAspect="1"/>
          </p:cNvPicPr>
          <p:nvPr/>
        </p:nvPicPr>
        <p:blipFill>
          <a:blip r:embed="rId23"/>
          <a:stretch>
            <a:fillRect/>
          </a:stretch>
        </p:blipFill>
        <p:spPr>
          <a:xfrm>
            <a:off x="5735651" y="1006114"/>
            <a:ext cx="2917431" cy="899541"/>
          </a:xfrm>
          <a:prstGeom prst="rect">
            <a:avLst/>
          </a:prstGeom>
        </p:spPr>
      </p:pic>
    </p:spTree>
    <p:extLst>
      <p:ext uri="{BB962C8B-B14F-4D97-AF65-F5344CB8AC3E}">
        <p14:creationId xmlns:p14="http://schemas.microsoft.com/office/powerpoint/2010/main" val="42116398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838200" y="1416967"/>
            <a:ext cx="10515600" cy="53044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7200" indent="-457200"/>
            <a:endParaRPr lang="en-GB" dirty="0" smtClean="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4208" y="91403"/>
            <a:ext cx="2520092" cy="1260046"/>
          </a:xfrm>
          <a:prstGeom prst="rect">
            <a:avLst/>
          </a:prstGeom>
        </p:spPr>
      </p:pic>
      <p:sp>
        <p:nvSpPr>
          <p:cNvPr id="7" name="Title 1"/>
          <p:cNvSpPr>
            <a:spLocks noGrp="1"/>
          </p:cNvSpPr>
          <p:nvPr>
            <p:ph type="title"/>
          </p:nvPr>
        </p:nvSpPr>
        <p:spPr>
          <a:xfrm>
            <a:off x="318654" y="23335"/>
            <a:ext cx="10515600" cy="1325563"/>
          </a:xfrm>
        </p:spPr>
        <p:txBody>
          <a:bodyPr/>
          <a:lstStyle/>
          <a:p>
            <a:pPr>
              <a:lnSpc>
                <a:spcPct val="120000"/>
              </a:lnSpc>
            </a:pPr>
            <a:r>
              <a:rPr lang="en-GB" dirty="0" smtClean="0">
                <a:solidFill>
                  <a:srgbClr val="25408F"/>
                </a:solidFill>
              </a:rPr>
              <a:t>For more information…</a:t>
            </a:r>
          </a:p>
        </p:txBody>
      </p:sp>
      <p:sp>
        <p:nvSpPr>
          <p:cNvPr id="2" name="Trapezoid 1"/>
          <p:cNvSpPr/>
          <p:nvPr/>
        </p:nvSpPr>
        <p:spPr>
          <a:xfrm rot="5400000">
            <a:off x="3997568" y="-727594"/>
            <a:ext cx="4829908" cy="9015048"/>
          </a:xfrm>
          <a:prstGeom prst="trapezoid">
            <a:avLst/>
          </a:prstGeom>
          <a:solidFill>
            <a:srgbClr val="EA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2091502" y="2333380"/>
            <a:ext cx="9262298" cy="3539430"/>
          </a:xfrm>
          <a:prstGeom prst="rect">
            <a:avLst/>
          </a:prstGeom>
          <a:noFill/>
        </p:spPr>
        <p:txBody>
          <a:bodyPr wrap="square" rtlCol="0">
            <a:spAutoFit/>
          </a:bodyPr>
          <a:lstStyle/>
          <a:p>
            <a:pPr>
              <a:spcAft>
                <a:spcPts val="1200"/>
              </a:spcAft>
            </a:pPr>
            <a:r>
              <a:rPr lang="en-GB" sz="4000" b="1" dirty="0" smtClean="0">
                <a:solidFill>
                  <a:srgbClr val="25408F"/>
                </a:solidFill>
              </a:rPr>
              <a:t>Ann Marie Brabiner</a:t>
            </a:r>
          </a:p>
          <a:p>
            <a:pPr>
              <a:spcAft>
                <a:spcPts val="1200"/>
              </a:spcAft>
            </a:pPr>
            <a:r>
              <a:rPr lang="en-GB" sz="3600" b="1" dirty="0" smtClean="0">
                <a:solidFill>
                  <a:schemeClr val="bg1">
                    <a:lumMod val="50000"/>
                  </a:schemeClr>
                </a:solidFill>
              </a:rPr>
              <a:t>Partnerships &amp; Development officer</a:t>
            </a:r>
          </a:p>
          <a:p>
            <a:pPr>
              <a:spcAft>
                <a:spcPts val="1200"/>
              </a:spcAft>
            </a:pPr>
            <a:r>
              <a:rPr lang="en-GB" sz="3600" b="1" spc="200" dirty="0" smtClean="0">
                <a:solidFill>
                  <a:srgbClr val="0070C0"/>
                </a:solidFill>
              </a:rPr>
              <a:t>Annmarie.Brabiner@carerscount.org.uk</a:t>
            </a:r>
          </a:p>
          <a:p>
            <a:pPr>
              <a:spcAft>
                <a:spcPts val="1200"/>
              </a:spcAft>
            </a:pPr>
            <a:r>
              <a:rPr lang="en-GB" sz="4000" b="1" dirty="0" smtClean="0">
                <a:solidFill>
                  <a:srgbClr val="0070C0"/>
                </a:solidFill>
              </a:rPr>
              <a:t>07802878658 </a:t>
            </a:r>
            <a:r>
              <a:rPr lang="en-GB" sz="3200" b="1" dirty="0" smtClean="0">
                <a:solidFill>
                  <a:srgbClr val="0070C0"/>
                </a:solidFill>
              </a:rPr>
              <a:t>Wednesday-Friday 9.30 -2.30</a:t>
            </a:r>
            <a:r>
              <a:rPr lang="en-GB" sz="3200" b="1" dirty="0" smtClean="0"/>
              <a:t> </a:t>
            </a:r>
          </a:p>
          <a:p>
            <a:pPr>
              <a:spcAft>
                <a:spcPts val="1200"/>
              </a:spcAft>
            </a:pPr>
            <a:r>
              <a:rPr lang="en-GB" sz="3200" b="1" dirty="0" smtClean="0">
                <a:solidFill>
                  <a:srgbClr val="2DAFFF"/>
                </a:solidFill>
              </a:rPr>
              <a:t>0300 012 0231 Carers Count Office Mon-Fri 9.00-5.00</a:t>
            </a:r>
          </a:p>
        </p:txBody>
      </p:sp>
      <p:sp>
        <p:nvSpPr>
          <p:cNvPr id="4" name="TextBox 3"/>
          <p:cNvSpPr txBox="1"/>
          <p:nvPr/>
        </p:nvSpPr>
        <p:spPr>
          <a:xfrm>
            <a:off x="318654" y="6322313"/>
            <a:ext cx="11474761" cy="369332"/>
          </a:xfrm>
          <a:prstGeom prst="rect">
            <a:avLst/>
          </a:prstGeom>
          <a:noFill/>
        </p:spPr>
        <p:txBody>
          <a:bodyPr wrap="square" rtlCol="0">
            <a:spAutoFit/>
          </a:bodyPr>
          <a:lstStyle/>
          <a:p>
            <a:pPr algn="r"/>
            <a:r>
              <a:rPr lang="en-GB" dirty="0">
                <a:solidFill>
                  <a:schemeClr val="tx1">
                    <a:lumMod val="50000"/>
                    <a:lumOff val="50000"/>
                  </a:schemeClr>
                </a:solidFill>
              </a:rPr>
              <a:t>Icons made by </a:t>
            </a:r>
            <a:r>
              <a:rPr lang="en-GB" dirty="0">
                <a:solidFill>
                  <a:schemeClr val="tx1">
                    <a:lumMod val="50000"/>
                    <a:lumOff val="50000"/>
                  </a:schemeClr>
                </a:solidFill>
                <a:hlinkClick r:id="rId4"/>
              </a:rPr>
              <a:t>Freepik</a:t>
            </a:r>
            <a:r>
              <a:rPr lang="en-GB" dirty="0">
                <a:solidFill>
                  <a:schemeClr val="tx1">
                    <a:lumMod val="50000"/>
                    <a:lumOff val="50000"/>
                  </a:schemeClr>
                </a:solidFill>
              </a:rPr>
              <a:t> from </a:t>
            </a:r>
            <a:r>
              <a:rPr lang="en-GB" dirty="0" err="1">
                <a:solidFill>
                  <a:schemeClr val="tx1">
                    <a:lumMod val="50000"/>
                    <a:lumOff val="50000"/>
                  </a:schemeClr>
                </a:solidFill>
                <a:hlinkClick r:id="rId5"/>
              </a:rPr>
              <a:t>Flaticon</a:t>
            </a:r>
            <a:r>
              <a:rPr lang="en-GB" dirty="0" smtClean="0">
                <a:solidFill>
                  <a:schemeClr val="tx1">
                    <a:lumMod val="50000"/>
                    <a:lumOff val="50000"/>
                  </a:schemeClr>
                </a:solidFill>
              </a:rPr>
              <a:t>.</a:t>
            </a:r>
            <a:endParaRPr lang="en-GB" dirty="0">
              <a:solidFill>
                <a:schemeClr val="tx1">
                  <a:lumMod val="50000"/>
                  <a:lumOff val="50000"/>
                </a:schemeClr>
              </a:solidFill>
            </a:endParaRPr>
          </a:p>
        </p:txBody>
      </p:sp>
    </p:spTree>
    <p:extLst>
      <p:ext uri="{BB962C8B-B14F-4D97-AF65-F5344CB8AC3E}">
        <p14:creationId xmlns:p14="http://schemas.microsoft.com/office/powerpoint/2010/main" val="2568818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838200" y="1416967"/>
            <a:ext cx="10515600" cy="53044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7200" indent="-457200"/>
            <a:endParaRPr lang="en-GB" dirty="0" smtClean="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4208" y="91403"/>
            <a:ext cx="2520092" cy="1260046"/>
          </a:xfrm>
          <a:prstGeom prst="rect">
            <a:avLst/>
          </a:prstGeom>
        </p:spPr>
      </p:pic>
      <p:sp>
        <p:nvSpPr>
          <p:cNvPr id="7" name="Title 1"/>
          <p:cNvSpPr>
            <a:spLocks noGrp="1"/>
          </p:cNvSpPr>
          <p:nvPr>
            <p:ph type="title"/>
          </p:nvPr>
        </p:nvSpPr>
        <p:spPr>
          <a:xfrm>
            <a:off x="318654" y="23335"/>
            <a:ext cx="10515600" cy="1325563"/>
          </a:xfrm>
        </p:spPr>
        <p:txBody>
          <a:bodyPr/>
          <a:lstStyle/>
          <a:p>
            <a:pPr>
              <a:lnSpc>
                <a:spcPct val="120000"/>
              </a:lnSpc>
            </a:pPr>
            <a:r>
              <a:rPr lang="en-GB" dirty="0" smtClean="0">
                <a:solidFill>
                  <a:srgbClr val="25408F"/>
                </a:solidFill>
              </a:rPr>
              <a:t>Working for Carers</a:t>
            </a:r>
          </a:p>
        </p:txBody>
      </p:sp>
      <p:sp>
        <p:nvSpPr>
          <p:cNvPr id="4" name="TextBox 3"/>
          <p:cNvSpPr txBox="1"/>
          <p:nvPr/>
        </p:nvSpPr>
        <p:spPr>
          <a:xfrm>
            <a:off x="318654" y="6322313"/>
            <a:ext cx="11474761" cy="369332"/>
          </a:xfrm>
          <a:prstGeom prst="rect">
            <a:avLst/>
          </a:prstGeom>
          <a:noFill/>
        </p:spPr>
        <p:txBody>
          <a:bodyPr wrap="square" rtlCol="0">
            <a:spAutoFit/>
          </a:bodyPr>
          <a:lstStyle/>
          <a:p>
            <a:pPr algn="r"/>
            <a:r>
              <a:rPr lang="en-GB" dirty="0">
                <a:solidFill>
                  <a:schemeClr val="tx1">
                    <a:lumMod val="50000"/>
                    <a:lumOff val="50000"/>
                  </a:schemeClr>
                </a:solidFill>
              </a:rPr>
              <a:t>Icons made by </a:t>
            </a:r>
            <a:r>
              <a:rPr lang="en-GB" dirty="0">
                <a:solidFill>
                  <a:schemeClr val="tx1">
                    <a:lumMod val="50000"/>
                    <a:lumOff val="50000"/>
                  </a:schemeClr>
                </a:solidFill>
                <a:hlinkClick r:id="rId4"/>
              </a:rPr>
              <a:t>Freepik</a:t>
            </a:r>
            <a:r>
              <a:rPr lang="en-GB" dirty="0">
                <a:solidFill>
                  <a:schemeClr val="tx1">
                    <a:lumMod val="50000"/>
                    <a:lumOff val="50000"/>
                  </a:schemeClr>
                </a:solidFill>
              </a:rPr>
              <a:t> from </a:t>
            </a:r>
            <a:r>
              <a:rPr lang="en-GB" dirty="0" err="1">
                <a:solidFill>
                  <a:schemeClr val="tx1">
                    <a:lumMod val="50000"/>
                    <a:lumOff val="50000"/>
                  </a:schemeClr>
                </a:solidFill>
                <a:hlinkClick r:id="rId5"/>
              </a:rPr>
              <a:t>Flaticon</a:t>
            </a:r>
            <a:r>
              <a:rPr lang="en-GB" dirty="0" smtClean="0">
                <a:solidFill>
                  <a:schemeClr val="tx1">
                    <a:lumMod val="50000"/>
                    <a:lumOff val="50000"/>
                  </a:schemeClr>
                </a:solidFill>
              </a:rPr>
              <a:t>.</a:t>
            </a:r>
            <a:endParaRPr lang="en-GB" dirty="0">
              <a:solidFill>
                <a:schemeClr val="tx1">
                  <a:lumMod val="50000"/>
                  <a:lumOff val="50000"/>
                </a:schemeClr>
              </a:solidFill>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8585" y="5254961"/>
            <a:ext cx="3219258" cy="1466471"/>
          </a:xfrm>
          <a:prstGeom prst="rect">
            <a:avLst/>
          </a:prstGeom>
        </p:spPr>
      </p:pic>
      <p:sp>
        <p:nvSpPr>
          <p:cNvPr id="11" name="TextBox 10"/>
          <p:cNvSpPr txBox="1"/>
          <p:nvPr/>
        </p:nvSpPr>
        <p:spPr>
          <a:xfrm>
            <a:off x="2279164" y="1578799"/>
            <a:ext cx="7553740" cy="2677656"/>
          </a:xfrm>
          <a:prstGeom prst="rect">
            <a:avLst/>
          </a:prstGeom>
          <a:noFill/>
        </p:spPr>
        <p:txBody>
          <a:bodyPr wrap="square" rtlCol="0">
            <a:spAutoFit/>
          </a:bodyPr>
          <a:lstStyle/>
          <a:p>
            <a:pPr algn="ctr"/>
            <a:r>
              <a:rPr lang="en-GB" sz="2800" b="1" dirty="0"/>
              <a:t>There are only four kinds of people in the </a:t>
            </a:r>
            <a:r>
              <a:rPr lang="en-GB" sz="2800" b="1" dirty="0" smtClean="0"/>
              <a:t>world</a:t>
            </a:r>
          </a:p>
          <a:p>
            <a:endParaRPr lang="en-GB" sz="2800" dirty="0"/>
          </a:p>
          <a:p>
            <a:pPr lvl="0" algn="ctr"/>
            <a:r>
              <a:rPr lang="en-GB" sz="2800" dirty="0"/>
              <a:t>Those who have been caregivers</a:t>
            </a:r>
          </a:p>
          <a:p>
            <a:pPr lvl="0" algn="ctr"/>
            <a:r>
              <a:rPr lang="en-GB" sz="2800" dirty="0"/>
              <a:t>Those who are current caregivers</a:t>
            </a:r>
          </a:p>
          <a:p>
            <a:pPr lvl="0" algn="ctr"/>
            <a:r>
              <a:rPr lang="en-GB" sz="2800" dirty="0"/>
              <a:t>Those who will be caregivers</a:t>
            </a:r>
          </a:p>
          <a:p>
            <a:pPr lvl="0" algn="ctr"/>
            <a:r>
              <a:rPr lang="en-GB" sz="2800" dirty="0"/>
              <a:t>Those who need caregivers</a:t>
            </a:r>
          </a:p>
        </p:txBody>
      </p:sp>
    </p:spTree>
    <p:extLst>
      <p:ext uri="{BB962C8B-B14F-4D97-AF65-F5344CB8AC3E}">
        <p14:creationId xmlns:p14="http://schemas.microsoft.com/office/powerpoint/2010/main" val="143931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4208" y="54827"/>
            <a:ext cx="2520092" cy="126004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3689" y="2599945"/>
            <a:ext cx="2051304" cy="2051304"/>
          </a:xfrm>
          <a:prstGeom prst="rect">
            <a:avLst/>
          </a:prstGeom>
        </p:spPr>
      </p:pic>
      <p:sp>
        <p:nvSpPr>
          <p:cNvPr id="7" name="Line Callout 1 6"/>
          <p:cNvSpPr/>
          <p:nvPr/>
        </p:nvSpPr>
        <p:spPr>
          <a:xfrm>
            <a:off x="8217568" y="1248862"/>
            <a:ext cx="3430414" cy="1196458"/>
          </a:xfrm>
          <a:prstGeom prst="borderCallout1">
            <a:avLst>
              <a:gd name="adj1" fmla="val 128477"/>
              <a:gd name="adj2" fmla="val -26493"/>
              <a:gd name="adj3" fmla="val 99114"/>
              <a:gd name="adj4" fmla="val 21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800" dirty="0">
                <a:solidFill>
                  <a:prstClr val="black"/>
                </a:solidFill>
              </a:rPr>
              <a:t>P</a:t>
            </a:r>
            <a:r>
              <a:rPr lang="en-GB" sz="2800" dirty="0" smtClean="0">
                <a:solidFill>
                  <a:prstClr val="black"/>
                </a:solidFill>
              </a:rPr>
              <a:t>eak age for caring is 45 – 64</a:t>
            </a:r>
            <a:endParaRPr lang="en-GB" sz="2800" dirty="0">
              <a:solidFill>
                <a:prstClr val="black"/>
              </a:solidFill>
            </a:endParaRPr>
          </a:p>
        </p:txBody>
      </p:sp>
      <p:sp>
        <p:nvSpPr>
          <p:cNvPr id="9" name="Line Callout 1 8"/>
          <p:cNvSpPr/>
          <p:nvPr/>
        </p:nvSpPr>
        <p:spPr>
          <a:xfrm>
            <a:off x="4649725" y="316054"/>
            <a:ext cx="2999232" cy="1542288"/>
          </a:xfrm>
          <a:prstGeom prst="borderCallout1">
            <a:avLst>
              <a:gd name="adj1" fmla="val 100264"/>
              <a:gd name="adj2" fmla="val 49837"/>
              <a:gd name="adj3" fmla="val 132829"/>
              <a:gd name="adj4" fmla="val 4997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800" dirty="0" smtClean="0">
                <a:solidFill>
                  <a:prstClr val="black"/>
                </a:solidFill>
              </a:rPr>
              <a:t>Nearly 1 in 8 employees are a carer</a:t>
            </a:r>
            <a:endParaRPr lang="en-GB" sz="2800" dirty="0">
              <a:solidFill>
                <a:prstClr val="black"/>
              </a:solidFill>
            </a:endParaRPr>
          </a:p>
        </p:txBody>
      </p:sp>
      <p:sp>
        <p:nvSpPr>
          <p:cNvPr id="10" name="Line Callout 1 9"/>
          <p:cNvSpPr/>
          <p:nvPr/>
        </p:nvSpPr>
        <p:spPr>
          <a:xfrm>
            <a:off x="585217" y="573481"/>
            <a:ext cx="3584448" cy="1873114"/>
          </a:xfrm>
          <a:prstGeom prst="borderCallout1">
            <a:avLst>
              <a:gd name="adj1" fmla="val 99384"/>
              <a:gd name="adj2" fmla="val 100179"/>
              <a:gd name="adj3" fmla="val 115791"/>
              <a:gd name="adj4" fmla="val 1228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800" dirty="0" smtClean="0">
                <a:solidFill>
                  <a:prstClr val="black"/>
                </a:solidFill>
              </a:rPr>
              <a:t>Appropriate policies &amp; line manager training severely lacking</a:t>
            </a:r>
            <a:endParaRPr lang="en-GB" sz="2800" dirty="0">
              <a:solidFill>
                <a:prstClr val="black"/>
              </a:solidFill>
            </a:endParaRPr>
          </a:p>
        </p:txBody>
      </p:sp>
      <p:sp>
        <p:nvSpPr>
          <p:cNvPr id="11" name="Line Callout 1 10"/>
          <p:cNvSpPr/>
          <p:nvPr/>
        </p:nvSpPr>
        <p:spPr>
          <a:xfrm>
            <a:off x="617759" y="4800603"/>
            <a:ext cx="3438144" cy="1408176"/>
          </a:xfrm>
          <a:prstGeom prst="borderCallout1">
            <a:avLst>
              <a:gd name="adj1" fmla="val -28470"/>
              <a:gd name="adj2" fmla="val 125754"/>
              <a:gd name="adj3" fmla="val 1201"/>
              <a:gd name="adj4" fmla="val 9849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800" dirty="0" smtClean="0">
                <a:solidFill>
                  <a:prstClr val="black"/>
                </a:solidFill>
              </a:rPr>
              <a:t>Flexible working is not a day 1 right</a:t>
            </a:r>
            <a:endParaRPr lang="en-GB" sz="2800" dirty="0">
              <a:solidFill>
                <a:prstClr val="black"/>
              </a:solidFill>
            </a:endParaRPr>
          </a:p>
        </p:txBody>
      </p:sp>
      <p:sp>
        <p:nvSpPr>
          <p:cNvPr id="12" name="Line Callout 1 11"/>
          <p:cNvSpPr/>
          <p:nvPr/>
        </p:nvSpPr>
        <p:spPr>
          <a:xfrm>
            <a:off x="617759" y="2922604"/>
            <a:ext cx="3438144" cy="1408176"/>
          </a:xfrm>
          <a:prstGeom prst="borderCallout1">
            <a:avLst>
              <a:gd name="adj1" fmla="val 49452"/>
              <a:gd name="adj2" fmla="val 121499"/>
              <a:gd name="adj3" fmla="val 49253"/>
              <a:gd name="adj4" fmla="val 10009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800" dirty="0" smtClean="0">
                <a:solidFill>
                  <a:prstClr val="black"/>
                </a:solidFill>
              </a:rPr>
              <a:t>Stigma &amp; lack of awareness</a:t>
            </a:r>
            <a:endParaRPr lang="en-GB" sz="2800" dirty="0">
              <a:solidFill>
                <a:prstClr val="black"/>
              </a:solidFill>
            </a:endParaRPr>
          </a:p>
        </p:txBody>
      </p:sp>
      <p:sp>
        <p:nvSpPr>
          <p:cNvPr id="13" name="Line Callout 1 12"/>
          <p:cNvSpPr/>
          <p:nvPr/>
        </p:nvSpPr>
        <p:spPr>
          <a:xfrm>
            <a:off x="4649726" y="5123690"/>
            <a:ext cx="2999232" cy="1408176"/>
          </a:xfrm>
          <a:prstGeom prst="borderCallout1">
            <a:avLst>
              <a:gd name="adj1" fmla="val -29769"/>
              <a:gd name="adj2" fmla="val 47562"/>
              <a:gd name="adj3" fmla="val -98"/>
              <a:gd name="adj4" fmla="val 4743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800" dirty="0" smtClean="0">
                <a:solidFill>
                  <a:prstClr val="black"/>
                </a:solidFill>
              </a:rPr>
              <a:t>Over half of those not working would like to be</a:t>
            </a:r>
            <a:endParaRPr lang="en-GB" sz="2800" dirty="0">
              <a:solidFill>
                <a:prstClr val="black"/>
              </a:solidFill>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3327" y="1355592"/>
            <a:ext cx="9072028" cy="4536014"/>
          </a:xfrm>
          <a:prstGeom prst="rect">
            <a:avLst/>
          </a:prstGeom>
        </p:spPr>
      </p:pic>
      <p:sp>
        <p:nvSpPr>
          <p:cNvPr id="15" name="Line Callout 1 14"/>
          <p:cNvSpPr/>
          <p:nvPr/>
        </p:nvSpPr>
        <p:spPr>
          <a:xfrm>
            <a:off x="8242779" y="4600288"/>
            <a:ext cx="3406750" cy="1931578"/>
          </a:xfrm>
          <a:prstGeom prst="borderCallout1">
            <a:avLst>
              <a:gd name="adj1" fmla="val 475"/>
              <a:gd name="adj2" fmla="val 849"/>
              <a:gd name="adj3" fmla="val -6166"/>
              <a:gd name="adj4" fmla="val -2212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800" dirty="0">
                <a:solidFill>
                  <a:prstClr val="black"/>
                </a:solidFill>
              </a:rPr>
              <a:t>2.3 </a:t>
            </a:r>
            <a:r>
              <a:rPr lang="en-GB" sz="2800" dirty="0" smtClean="0">
                <a:solidFill>
                  <a:prstClr val="black"/>
                </a:solidFill>
              </a:rPr>
              <a:t>million </a:t>
            </a:r>
            <a:r>
              <a:rPr lang="en-GB" sz="2800" dirty="0">
                <a:solidFill>
                  <a:prstClr val="black"/>
                </a:solidFill>
              </a:rPr>
              <a:t>quit work to </a:t>
            </a:r>
            <a:r>
              <a:rPr lang="en-GB" sz="2800" dirty="0" smtClean="0">
                <a:solidFill>
                  <a:prstClr val="black"/>
                </a:solidFill>
              </a:rPr>
              <a:t>care</a:t>
            </a:r>
          </a:p>
          <a:p>
            <a:pPr algn="ctr"/>
            <a:r>
              <a:rPr lang="en-GB" sz="2800" dirty="0" smtClean="0">
                <a:solidFill>
                  <a:prstClr val="black"/>
                </a:solidFill>
              </a:rPr>
              <a:t>3 million have reduced their hours</a:t>
            </a:r>
            <a:endParaRPr lang="en-GB" sz="2800" dirty="0">
              <a:solidFill>
                <a:prstClr val="black"/>
              </a:solidFill>
            </a:endParaRPr>
          </a:p>
        </p:txBody>
      </p:sp>
      <p:sp>
        <p:nvSpPr>
          <p:cNvPr id="16" name="Line Callout 1 15"/>
          <p:cNvSpPr/>
          <p:nvPr/>
        </p:nvSpPr>
        <p:spPr>
          <a:xfrm>
            <a:off x="8242779" y="2762493"/>
            <a:ext cx="3405203" cy="1424496"/>
          </a:xfrm>
          <a:prstGeom prst="borderCallout1">
            <a:avLst>
              <a:gd name="adj1" fmla="val 48878"/>
              <a:gd name="adj2" fmla="val -23163"/>
              <a:gd name="adj3" fmla="val 47829"/>
              <a:gd name="adj4" fmla="val 58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800" dirty="0" smtClean="0">
                <a:solidFill>
                  <a:prstClr val="black"/>
                </a:solidFill>
              </a:rPr>
              <a:t>1/3 of </a:t>
            </a:r>
            <a:r>
              <a:rPr lang="en-GB" sz="2800" dirty="0">
                <a:solidFill>
                  <a:prstClr val="black"/>
                </a:solidFill>
              </a:rPr>
              <a:t>the UK’s workforce </a:t>
            </a:r>
            <a:r>
              <a:rPr lang="en-GB" sz="2800" dirty="0" smtClean="0">
                <a:solidFill>
                  <a:prstClr val="black"/>
                </a:solidFill>
              </a:rPr>
              <a:t>50</a:t>
            </a:r>
            <a:r>
              <a:rPr lang="en-GB" sz="2800" dirty="0">
                <a:solidFill>
                  <a:prstClr val="black"/>
                </a:solidFill>
              </a:rPr>
              <a:t>+ by 2020</a:t>
            </a:r>
          </a:p>
        </p:txBody>
      </p:sp>
    </p:spTree>
    <p:extLst>
      <p:ext uri="{BB962C8B-B14F-4D97-AF65-F5344CB8AC3E}">
        <p14:creationId xmlns:p14="http://schemas.microsoft.com/office/powerpoint/2010/main" val="396789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4"/>
                                        </p:tgtEl>
                                      </p:cBhvr>
                                    </p:animEffect>
                                    <p:set>
                                      <p:cBhvr>
                                        <p:cTn id="7" dur="1" fill="hold">
                                          <p:stCondLst>
                                            <p:cond delay="999"/>
                                          </p:stCondLst>
                                        </p:cTn>
                                        <p:tgtEl>
                                          <p:spTgt spid="14"/>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par>
                                <p:cTn id="12" presetID="53" presetClass="entr" presetSubtype="16" fill="hold" nodeType="withEffect">
                                  <p:stCondLst>
                                    <p:cond delay="100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childTnLst>
                          </p:cTn>
                        </p:par>
                        <p:par>
                          <p:cTn id="17" fill="hold">
                            <p:stCondLst>
                              <p:cond delay="3000"/>
                            </p:stCondLst>
                            <p:childTnLst>
                              <p:par>
                                <p:cTn id="18" presetID="12" presetClass="entr" presetSubtype="4"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1000"/>
                                        <p:tgtEl>
                                          <p:spTgt spid="9"/>
                                        </p:tgtEl>
                                        <p:attrNameLst>
                                          <p:attrName>ppt_y</p:attrName>
                                        </p:attrNameLst>
                                      </p:cBhvr>
                                      <p:tavLst>
                                        <p:tav tm="0">
                                          <p:val>
                                            <p:strVal val="#ppt_y+#ppt_h*1.125000"/>
                                          </p:val>
                                        </p:tav>
                                        <p:tav tm="100000">
                                          <p:val>
                                            <p:strVal val="#ppt_y"/>
                                          </p:val>
                                        </p:tav>
                                      </p:tavLst>
                                    </p:anim>
                                    <p:animEffect transition="in" filter="wipe(up)">
                                      <p:cBhvr>
                                        <p:cTn id="21" dur="1000"/>
                                        <p:tgtEl>
                                          <p:spTgt spid="9"/>
                                        </p:tgtEl>
                                      </p:cBhvr>
                                    </p:animEffect>
                                  </p:childTnLst>
                                </p:cTn>
                              </p:par>
                            </p:childTnLst>
                          </p:cTn>
                        </p:par>
                        <p:par>
                          <p:cTn id="22" fill="hold">
                            <p:stCondLst>
                              <p:cond delay="4000"/>
                            </p:stCondLst>
                            <p:childTnLst>
                              <p:par>
                                <p:cTn id="23" presetID="12" presetClass="entr" presetSubtype="4"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p:tgtEl>
                                          <p:spTgt spid="7"/>
                                        </p:tgtEl>
                                        <p:attrNameLst>
                                          <p:attrName>ppt_y</p:attrName>
                                        </p:attrNameLst>
                                      </p:cBhvr>
                                      <p:tavLst>
                                        <p:tav tm="0">
                                          <p:val>
                                            <p:strVal val="#ppt_y+#ppt_h*1.125000"/>
                                          </p:val>
                                        </p:tav>
                                        <p:tav tm="100000">
                                          <p:val>
                                            <p:strVal val="#ppt_y"/>
                                          </p:val>
                                        </p:tav>
                                      </p:tavLst>
                                    </p:anim>
                                    <p:animEffect transition="in" filter="wipe(up)">
                                      <p:cBhvr>
                                        <p:cTn id="26" dur="1000"/>
                                        <p:tgtEl>
                                          <p:spTgt spid="7"/>
                                        </p:tgtEl>
                                      </p:cBhvr>
                                    </p:animEffect>
                                  </p:childTnLst>
                                </p:cTn>
                              </p:par>
                            </p:childTnLst>
                          </p:cTn>
                        </p:par>
                        <p:par>
                          <p:cTn id="27" fill="hold">
                            <p:stCondLst>
                              <p:cond delay="5000"/>
                            </p:stCondLst>
                            <p:childTnLst>
                              <p:par>
                                <p:cTn id="28" presetID="1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1000"/>
                                        <p:tgtEl>
                                          <p:spTgt spid="16"/>
                                        </p:tgtEl>
                                        <p:attrNameLst>
                                          <p:attrName>ppt_y</p:attrName>
                                        </p:attrNameLst>
                                      </p:cBhvr>
                                      <p:tavLst>
                                        <p:tav tm="0">
                                          <p:val>
                                            <p:strVal val="#ppt_y+#ppt_h*1.125000"/>
                                          </p:val>
                                        </p:tav>
                                        <p:tav tm="100000">
                                          <p:val>
                                            <p:strVal val="#ppt_y"/>
                                          </p:val>
                                        </p:tav>
                                      </p:tavLst>
                                    </p:anim>
                                    <p:animEffect transition="in" filter="wipe(up)">
                                      <p:cBhvr>
                                        <p:cTn id="31" dur="1000"/>
                                        <p:tgtEl>
                                          <p:spTgt spid="16"/>
                                        </p:tgtEl>
                                      </p:cBhvr>
                                    </p:animEffect>
                                  </p:childTnLst>
                                </p:cTn>
                              </p:par>
                            </p:childTnLst>
                          </p:cTn>
                        </p:par>
                        <p:par>
                          <p:cTn id="32" fill="hold">
                            <p:stCondLst>
                              <p:cond delay="6000"/>
                            </p:stCondLst>
                            <p:childTnLst>
                              <p:par>
                                <p:cTn id="33" presetID="1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1000"/>
                                        <p:tgtEl>
                                          <p:spTgt spid="15"/>
                                        </p:tgtEl>
                                        <p:attrNameLst>
                                          <p:attrName>ppt_y</p:attrName>
                                        </p:attrNameLst>
                                      </p:cBhvr>
                                      <p:tavLst>
                                        <p:tav tm="0">
                                          <p:val>
                                            <p:strVal val="#ppt_y+#ppt_h*1.125000"/>
                                          </p:val>
                                        </p:tav>
                                        <p:tav tm="100000">
                                          <p:val>
                                            <p:strVal val="#ppt_y"/>
                                          </p:val>
                                        </p:tav>
                                      </p:tavLst>
                                    </p:anim>
                                    <p:animEffect transition="in" filter="wipe(up)">
                                      <p:cBhvr>
                                        <p:cTn id="36" dur="1000"/>
                                        <p:tgtEl>
                                          <p:spTgt spid="15"/>
                                        </p:tgtEl>
                                      </p:cBhvr>
                                    </p:animEffect>
                                  </p:childTnLst>
                                </p:cTn>
                              </p:par>
                            </p:childTnLst>
                          </p:cTn>
                        </p:par>
                        <p:par>
                          <p:cTn id="37" fill="hold">
                            <p:stCondLst>
                              <p:cond delay="7000"/>
                            </p:stCondLst>
                            <p:childTnLst>
                              <p:par>
                                <p:cTn id="38" presetID="12" presetClass="entr" presetSubtype="4"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p:tgtEl>
                                          <p:spTgt spid="13"/>
                                        </p:tgtEl>
                                        <p:attrNameLst>
                                          <p:attrName>ppt_y</p:attrName>
                                        </p:attrNameLst>
                                      </p:cBhvr>
                                      <p:tavLst>
                                        <p:tav tm="0">
                                          <p:val>
                                            <p:strVal val="#ppt_y+#ppt_h*1.125000"/>
                                          </p:val>
                                        </p:tav>
                                        <p:tav tm="100000">
                                          <p:val>
                                            <p:strVal val="#ppt_y"/>
                                          </p:val>
                                        </p:tav>
                                      </p:tavLst>
                                    </p:anim>
                                    <p:animEffect transition="in" filter="wipe(up)">
                                      <p:cBhvr>
                                        <p:cTn id="41" dur="1000"/>
                                        <p:tgtEl>
                                          <p:spTgt spid="13"/>
                                        </p:tgtEl>
                                      </p:cBhvr>
                                    </p:animEffect>
                                  </p:childTnLst>
                                </p:cTn>
                              </p:par>
                            </p:childTnLst>
                          </p:cTn>
                        </p:par>
                        <p:par>
                          <p:cTn id="42" fill="hold">
                            <p:stCondLst>
                              <p:cond delay="8000"/>
                            </p:stCondLst>
                            <p:childTnLst>
                              <p:par>
                                <p:cTn id="43" presetID="12" presetClass="entr" presetSubtype="4"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1000"/>
                                        <p:tgtEl>
                                          <p:spTgt spid="11"/>
                                        </p:tgtEl>
                                        <p:attrNameLst>
                                          <p:attrName>ppt_y</p:attrName>
                                        </p:attrNameLst>
                                      </p:cBhvr>
                                      <p:tavLst>
                                        <p:tav tm="0">
                                          <p:val>
                                            <p:strVal val="#ppt_y+#ppt_h*1.125000"/>
                                          </p:val>
                                        </p:tav>
                                        <p:tav tm="100000">
                                          <p:val>
                                            <p:strVal val="#ppt_y"/>
                                          </p:val>
                                        </p:tav>
                                      </p:tavLst>
                                    </p:anim>
                                    <p:animEffect transition="in" filter="wipe(up)">
                                      <p:cBhvr>
                                        <p:cTn id="46" dur="1000"/>
                                        <p:tgtEl>
                                          <p:spTgt spid="11"/>
                                        </p:tgtEl>
                                      </p:cBhvr>
                                    </p:animEffect>
                                  </p:childTnLst>
                                </p:cTn>
                              </p:par>
                            </p:childTnLst>
                          </p:cTn>
                        </p:par>
                        <p:par>
                          <p:cTn id="47" fill="hold">
                            <p:stCondLst>
                              <p:cond delay="9000"/>
                            </p:stCondLst>
                            <p:childTnLst>
                              <p:par>
                                <p:cTn id="48" presetID="12" presetClass="entr" presetSubtype="4"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1000"/>
                                        <p:tgtEl>
                                          <p:spTgt spid="12"/>
                                        </p:tgtEl>
                                        <p:attrNameLst>
                                          <p:attrName>ppt_y</p:attrName>
                                        </p:attrNameLst>
                                      </p:cBhvr>
                                      <p:tavLst>
                                        <p:tav tm="0">
                                          <p:val>
                                            <p:strVal val="#ppt_y+#ppt_h*1.125000"/>
                                          </p:val>
                                        </p:tav>
                                        <p:tav tm="100000">
                                          <p:val>
                                            <p:strVal val="#ppt_y"/>
                                          </p:val>
                                        </p:tav>
                                      </p:tavLst>
                                    </p:anim>
                                    <p:animEffect transition="in" filter="wipe(up)">
                                      <p:cBhvr>
                                        <p:cTn id="51" dur="1000"/>
                                        <p:tgtEl>
                                          <p:spTgt spid="12"/>
                                        </p:tgtEl>
                                      </p:cBhvr>
                                    </p:animEffect>
                                  </p:childTnLst>
                                </p:cTn>
                              </p:par>
                            </p:childTnLst>
                          </p:cTn>
                        </p:par>
                        <p:par>
                          <p:cTn id="52" fill="hold">
                            <p:stCondLst>
                              <p:cond delay="10000"/>
                            </p:stCondLst>
                            <p:childTnLst>
                              <p:par>
                                <p:cTn id="53" presetID="12" presetClass="entr" presetSubtype="4"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1000"/>
                                        <p:tgtEl>
                                          <p:spTgt spid="10"/>
                                        </p:tgtEl>
                                        <p:attrNameLst>
                                          <p:attrName>ppt_y</p:attrName>
                                        </p:attrNameLst>
                                      </p:cBhvr>
                                      <p:tavLst>
                                        <p:tav tm="0">
                                          <p:val>
                                            <p:strVal val="#ppt_y+#ppt_h*1.125000"/>
                                          </p:val>
                                        </p:tav>
                                        <p:tav tm="100000">
                                          <p:val>
                                            <p:strVal val="#ppt_y"/>
                                          </p:val>
                                        </p:tav>
                                      </p:tavLst>
                                    </p:anim>
                                    <p:animEffect transition="in" filter="wipe(up)">
                                      <p:cBhvr>
                                        <p:cTn id="5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25600"/>
            <a:ext cx="12192000" cy="4318000"/>
          </a:xfrm>
          <a:prstGeom prst="rect">
            <a:avLst/>
          </a:prstGeom>
          <a:solidFill>
            <a:srgbClr val="EAF2FA"/>
          </a:solidFill>
        </p:spPr>
        <p:txBody>
          <a:bodyPr wrap="square" rtlCol="0">
            <a:spAutoFit/>
          </a:bodyPr>
          <a:lstStyle/>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4208" y="91403"/>
            <a:ext cx="2520092" cy="1260046"/>
          </a:xfrm>
          <a:prstGeom prst="rect">
            <a:avLst/>
          </a:prstGeom>
        </p:spPr>
      </p:pic>
      <p:sp>
        <p:nvSpPr>
          <p:cNvPr id="6" name="Title 1"/>
          <p:cNvSpPr txBox="1">
            <a:spLocks/>
          </p:cNvSpPr>
          <p:nvPr/>
        </p:nvSpPr>
        <p:spPr>
          <a:xfrm>
            <a:off x="318654" y="2333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GB" dirty="0" smtClean="0">
                <a:solidFill>
                  <a:srgbClr val="25408F"/>
                </a:solidFill>
              </a:rPr>
              <a:t>Hidden in plain sight</a:t>
            </a:r>
          </a:p>
        </p:txBody>
      </p:sp>
      <p:sp>
        <p:nvSpPr>
          <p:cNvPr id="3" name="TextBox 2"/>
          <p:cNvSpPr txBox="1"/>
          <p:nvPr/>
        </p:nvSpPr>
        <p:spPr>
          <a:xfrm>
            <a:off x="703385" y="1713518"/>
            <a:ext cx="7127630" cy="4201150"/>
          </a:xfrm>
          <a:prstGeom prst="rect">
            <a:avLst/>
          </a:prstGeom>
          <a:noFill/>
        </p:spPr>
        <p:txBody>
          <a:bodyPr wrap="square" rtlCol="0">
            <a:spAutoFit/>
          </a:bodyPr>
          <a:lstStyle/>
          <a:p>
            <a:pPr marL="457200" lvl="0" indent="-457200">
              <a:spcBef>
                <a:spcPts val="0"/>
              </a:spcBef>
              <a:spcAft>
                <a:spcPts val="1800"/>
              </a:spcAft>
              <a:buClr>
                <a:srgbClr val="35AB6F"/>
              </a:buClr>
              <a:buFont typeface="Arial" panose="020B0604020202020204" pitchFamily="34" charset="0"/>
              <a:buChar char="•"/>
            </a:pPr>
            <a:r>
              <a:rPr lang="en-GB" sz="3200" dirty="0">
                <a:solidFill>
                  <a:schemeClr val="tx1">
                    <a:lumMod val="75000"/>
                    <a:lumOff val="25000"/>
                  </a:schemeClr>
                </a:solidFill>
                <a:ea typeface="Lato" panose="020F0502020204030203" pitchFamily="34" charset="0"/>
                <a:cs typeface="Lato" panose="020F0502020204030203" pitchFamily="34" charset="0"/>
              </a:rPr>
              <a:t>Many don’t realise they are carers</a:t>
            </a:r>
          </a:p>
          <a:p>
            <a:pPr marL="457200" lvl="0" indent="-457200">
              <a:spcBef>
                <a:spcPts val="0"/>
              </a:spcBef>
              <a:spcAft>
                <a:spcPts val="1800"/>
              </a:spcAft>
              <a:buClr>
                <a:srgbClr val="35AB6F"/>
              </a:buClr>
              <a:buFont typeface="Arial" panose="020B0604020202020204" pitchFamily="34" charset="0"/>
              <a:buChar char="•"/>
            </a:pPr>
            <a:r>
              <a:rPr lang="en-GB" sz="3200" dirty="0">
                <a:solidFill>
                  <a:schemeClr val="tx1">
                    <a:lumMod val="75000"/>
                    <a:lumOff val="25000"/>
                  </a:schemeClr>
                </a:solidFill>
                <a:ea typeface="Lato" panose="020F0502020204030203" pitchFamily="34" charset="0"/>
                <a:cs typeface="Lato" panose="020F0502020204030203" pitchFamily="34" charset="0"/>
              </a:rPr>
              <a:t>Caring is an emotional subject</a:t>
            </a:r>
          </a:p>
          <a:p>
            <a:pPr marL="457200" lvl="0" indent="-457200">
              <a:spcBef>
                <a:spcPts val="0"/>
              </a:spcBef>
              <a:spcAft>
                <a:spcPts val="1800"/>
              </a:spcAft>
              <a:buClr>
                <a:srgbClr val="35AB6F"/>
              </a:buClr>
              <a:buFont typeface="Arial" panose="020B0604020202020204" pitchFamily="34" charset="0"/>
              <a:buChar char="•"/>
            </a:pPr>
            <a:r>
              <a:rPr lang="en-GB" sz="3200" dirty="0">
                <a:solidFill>
                  <a:schemeClr val="tx1">
                    <a:lumMod val="75000"/>
                    <a:lumOff val="25000"/>
                  </a:schemeClr>
                </a:solidFill>
                <a:ea typeface="Lato" panose="020F0502020204030203" pitchFamily="34" charset="0"/>
                <a:cs typeface="Lato" panose="020F0502020204030203" pitchFamily="34" charset="0"/>
              </a:rPr>
              <a:t>Fear of judgement</a:t>
            </a:r>
          </a:p>
          <a:p>
            <a:pPr marL="457200" lvl="0" indent="-457200">
              <a:spcBef>
                <a:spcPts val="0"/>
              </a:spcBef>
              <a:spcAft>
                <a:spcPts val="1800"/>
              </a:spcAft>
              <a:buClr>
                <a:srgbClr val="35AB6F"/>
              </a:buClr>
              <a:buFont typeface="Arial" panose="020B0604020202020204" pitchFamily="34" charset="0"/>
              <a:buChar char="•"/>
            </a:pPr>
            <a:r>
              <a:rPr lang="en-GB" sz="3200" dirty="0">
                <a:solidFill>
                  <a:schemeClr val="tx1">
                    <a:lumMod val="75000"/>
                    <a:lumOff val="25000"/>
                  </a:schemeClr>
                </a:solidFill>
                <a:ea typeface="Lato" panose="020F0502020204030203" pitchFamily="34" charset="0"/>
                <a:cs typeface="Lato" panose="020F0502020204030203" pitchFamily="34" charset="0"/>
              </a:rPr>
              <a:t>Fear of discrimination</a:t>
            </a:r>
          </a:p>
          <a:p>
            <a:pPr marL="457200" lvl="0" indent="-457200">
              <a:spcBef>
                <a:spcPts val="0"/>
              </a:spcBef>
              <a:spcAft>
                <a:spcPts val="1800"/>
              </a:spcAft>
              <a:buClr>
                <a:srgbClr val="35AB6F"/>
              </a:buClr>
              <a:buFont typeface="Arial" panose="020B0604020202020204" pitchFamily="34" charset="0"/>
              <a:buChar char="•"/>
            </a:pPr>
            <a:r>
              <a:rPr lang="en-GB" sz="3200" dirty="0">
                <a:solidFill>
                  <a:schemeClr val="tx1">
                    <a:lumMod val="75000"/>
                    <a:lumOff val="25000"/>
                  </a:schemeClr>
                </a:solidFill>
                <a:ea typeface="Lato" panose="020F0502020204030203" pitchFamily="34" charset="0"/>
                <a:cs typeface="Lato" panose="020F0502020204030203" pitchFamily="34" charset="0"/>
              </a:rPr>
              <a:t>Work provides a mental break</a:t>
            </a:r>
          </a:p>
          <a:p>
            <a:pPr marL="457200" lvl="0" indent="-457200">
              <a:spcBef>
                <a:spcPts val="0"/>
              </a:spcBef>
              <a:spcAft>
                <a:spcPts val="1200"/>
              </a:spcAft>
              <a:buClr>
                <a:srgbClr val="35AB6F"/>
              </a:buClr>
              <a:buFont typeface="Arial" panose="020B0604020202020204" pitchFamily="34" charset="0"/>
              <a:buChar char="•"/>
            </a:pPr>
            <a:r>
              <a:rPr lang="en-GB" sz="3200" dirty="0">
                <a:solidFill>
                  <a:schemeClr val="tx1">
                    <a:lumMod val="75000"/>
                    <a:lumOff val="25000"/>
                  </a:schemeClr>
                </a:solidFill>
                <a:ea typeface="Lato" panose="020F0502020204030203" pitchFamily="34" charset="0"/>
                <a:cs typeface="Lato" panose="020F0502020204030203" pitchFamily="34" charset="0"/>
              </a:rPr>
              <a:t>Self-preservation</a:t>
            </a: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54897" y="1416966"/>
            <a:ext cx="3137516" cy="4706274"/>
          </a:xfrm>
          <a:prstGeom prst="rect">
            <a:avLst/>
          </a:prstGeom>
        </p:spPr>
      </p:pic>
    </p:spTree>
    <p:extLst>
      <p:ext uri="{BB962C8B-B14F-4D97-AF65-F5344CB8AC3E}">
        <p14:creationId xmlns:p14="http://schemas.microsoft.com/office/powerpoint/2010/main" val="39317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25600"/>
            <a:ext cx="12192000" cy="4318000"/>
          </a:xfrm>
          <a:prstGeom prst="rect">
            <a:avLst/>
          </a:prstGeom>
          <a:solidFill>
            <a:srgbClr val="EAF2FA"/>
          </a:solidFill>
        </p:spPr>
        <p:txBody>
          <a:bodyPr wrap="square" rtlCol="0">
            <a:spAutoFit/>
          </a:bodyPr>
          <a:lstStyle/>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4208" y="91403"/>
            <a:ext cx="2520092" cy="1260046"/>
          </a:xfrm>
          <a:prstGeom prst="rect">
            <a:avLst/>
          </a:prstGeom>
        </p:spPr>
      </p:pic>
      <p:sp>
        <p:nvSpPr>
          <p:cNvPr id="6" name="Title 1"/>
          <p:cNvSpPr txBox="1">
            <a:spLocks/>
          </p:cNvSpPr>
          <p:nvPr/>
        </p:nvSpPr>
        <p:spPr>
          <a:xfrm>
            <a:off x="318654" y="2333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GB" dirty="0" smtClean="0">
                <a:solidFill>
                  <a:srgbClr val="25408F"/>
                </a:solidFill>
              </a:rPr>
              <a:t>An employer-focused approach</a:t>
            </a:r>
          </a:p>
        </p:txBody>
      </p:sp>
      <p:sp>
        <p:nvSpPr>
          <p:cNvPr id="13" name="Freeform 12"/>
          <p:cNvSpPr/>
          <p:nvPr/>
        </p:nvSpPr>
        <p:spPr>
          <a:xfrm>
            <a:off x="1282192" y="1991544"/>
            <a:ext cx="9745471" cy="1038970"/>
          </a:xfrm>
          <a:custGeom>
            <a:avLst/>
            <a:gdLst>
              <a:gd name="connsiteX0" fmla="*/ 0 w 9745471"/>
              <a:gd name="connsiteY0" fmla="*/ 0 h 1038970"/>
              <a:gd name="connsiteX1" fmla="*/ 9745471 w 9745471"/>
              <a:gd name="connsiteY1" fmla="*/ 0 h 1038970"/>
              <a:gd name="connsiteX2" fmla="*/ 9745471 w 9745471"/>
              <a:gd name="connsiteY2" fmla="*/ 1038970 h 1038970"/>
              <a:gd name="connsiteX3" fmla="*/ 0 w 9745471"/>
              <a:gd name="connsiteY3" fmla="*/ 1038970 h 1038970"/>
              <a:gd name="connsiteX4" fmla="*/ 0 w 9745471"/>
              <a:gd name="connsiteY4" fmla="*/ 0 h 1038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5471" h="1038970">
                <a:moveTo>
                  <a:pt x="0" y="0"/>
                </a:moveTo>
                <a:lnTo>
                  <a:pt x="9745471" y="0"/>
                </a:lnTo>
                <a:lnTo>
                  <a:pt x="9745471" y="1038970"/>
                </a:lnTo>
                <a:lnTo>
                  <a:pt x="0" y="1038970"/>
                </a:lnTo>
                <a:lnTo>
                  <a:pt x="0" y="0"/>
                </a:lnTo>
                <a:close/>
              </a:path>
            </a:pathLst>
          </a:custGeom>
          <a:solidFill>
            <a:srgbClr val="0092BC"/>
          </a:solidFill>
        </p:spPr>
        <p:style>
          <a:lnRef idx="2">
            <a:schemeClr val="lt1">
              <a:hueOff val="0"/>
              <a:satOff val="0"/>
              <a:lumOff val="0"/>
              <a:alphaOff val="0"/>
            </a:schemeClr>
          </a:lnRef>
          <a:fillRef idx="1">
            <a:scrgbClr r="0" g="0" b="0"/>
          </a:fillRef>
          <a:effectRef idx="0">
            <a:schemeClr val="accent5">
              <a:shade val="50000"/>
              <a:hueOff val="201247"/>
              <a:satOff val="-4901"/>
              <a:lumOff val="21448"/>
              <a:alphaOff val="0"/>
            </a:schemeClr>
          </a:effectRef>
          <a:fontRef idx="minor">
            <a:schemeClr val="lt1"/>
          </a:fontRef>
        </p:style>
        <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GB" sz="4500" kern="1200" dirty="0" smtClean="0"/>
              <a:t>Culture-change</a:t>
            </a:r>
            <a:endParaRPr lang="en-GB" sz="4500" kern="1200" dirty="0"/>
          </a:p>
        </p:txBody>
      </p:sp>
      <p:grpSp>
        <p:nvGrpSpPr>
          <p:cNvPr id="26" name="Group 25"/>
          <p:cNvGrpSpPr/>
          <p:nvPr/>
        </p:nvGrpSpPr>
        <p:grpSpPr>
          <a:xfrm>
            <a:off x="6292847" y="3396458"/>
            <a:ext cx="7224370" cy="2092881"/>
            <a:chOff x="6292847" y="3396458"/>
            <a:chExt cx="7224370" cy="2092881"/>
          </a:xfrm>
        </p:grpSpPr>
        <p:sp>
          <p:nvSpPr>
            <p:cNvPr id="17" name="TextBox 16"/>
            <p:cNvSpPr txBox="1"/>
            <p:nvPr/>
          </p:nvSpPr>
          <p:spPr>
            <a:xfrm>
              <a:off x="6292847" y="3396458"/>
              <a:ext cx="4873962" cy="2092881"/>
            </a:xfrm>
            <a:prstGeom prst="rect">
              <a:avLst/>
            </a:prstGeom>
            <a:noFill/>
          </p:spPr>
          <p:txBody>
            <a:bodyPr wrap="square" rtlCol="0">
              <a:spAutoFit/>
            </a:bodyPr>
            <a:lstStyle/>
            <a:p>
              <a:pPr lvl="0" eaLnBrk="0" fontAlgn="base" hangingPunct="0">
                <a:spcBef>
                  <a:spcPct val="0"/>
                </a:spcBef>
                <a:spcAft>
                  <a:spcPts val="600"/>
                </a:spcAft>
                <a:defRPr/>
              </a:pPr>
              <a:r>
                <a:rPr lang="en-GB" sz="4000" b="1" dirty="0" smtClean="0">
                  <a:solidFill>
                    <a:srgbClr val="FF0000"/>
                  </a:solidFill>
                </a:rPr>
                <a:t>34 % </a:t>
              </a:r>
            </a:p>
            <a:p>
              <a:pPr lvl="0" eaLnBrk="0" fontAlgn="base" hangingPunct="0">
                <a:spcBef>
                  <a:spcPct val="0"/>
                </a:spcBef>
                <a:spcAft>
                  <a:spcPts val="600"/>
                </a:spcAft>
                <a:defRPr/>
              </a:pPr>
              <a:r>
                <a:rPr lang="en-GB" sz="4000" b="1" dirty="0" smtClean="0">
                  <a:solidFill>
                    <a:srgbClr val="FF0000"/>
                  </a:solidFill>
                </a:rPr>
                <a:t>38 % </a:t>
              </a:r>
            </a:p>
            <a:p>
              <a:pPr lvl="0" eaLnBrk="0" fontAlgn="base" hangingPunct="0">
                <a:spcBef>
                  <a:spcPct val="0"/>
                </a:spcBef>
                <a:spcAft>
                  <a:spcPts val="600"/>
                </a:spcAft>
                <a:defRPr/>
              </a:pPr>
              <a:r>
                <a:rPr lang="en-GB" sz="4000" b="1" dirty="0" smtClean="0">
                  <a:solidFill>
                    <a:srgbClr val="FF0000"/>
                  </a:solidFill>
                </a:rPr>
                <a:t>12 %</a:t>
              </a:r>
              <a:endParaRPr lang="en-GB" sz="4000" b="1" dirty="0"/>
            </a:p>
          </p:txBody>
        </p:sp>
        <p:sp>
          <p:nvSpPr>
            <p:cNvPr id="18" name="Rectangle 17"/>
            <p:cNvSpPr/>
            <p:nvPr/>
          </p:nvSpPr>
          <p:spPr>
            <a:xfrm>
              <a:off x="7421217" y="4155000"/>
              <a:ext cx="6096000" cy="523220"/>
            </a:xfrm>
            <a:prstGeom prst="rect">
              <a:avLst/>
            </a:prstGeom>
          </p:spPr>
          <p:txBody>
            <a:bodyPr>
              <a:spAutoFit/>
            </a:bodyPr>
            <a:lstStyle/>
            <a:p>
              <a:pPr lvl="0" eaLnBrk="0" fontAlgn="base" hangingPunct="0">
                <a:spcBef>
                  <a:spcPct val="0"/>
                </a:spcBef>
                <a:spcAft>
                  <a:spcPts val="600"/>
                </a:spcAft>
                <a:defRPr/>
              </a:pPr>
              <a:r>
                <a:rPr lang="en-GB" sz="2800" b="1" dirty="0" smtClean="0">
                  <a:solidFill>
                    <a:srgbClr val="FF0000"/>
                  </a:solidFill>
                </a:rPr>
                <a:t>- </a:t>
              </a:r>
              <a:r>
                <a:rPr lang="en-GB" sz="2800" b="1" dirty="0">
                  <a:solidFill>
                    <a:srgbClr val="FF0000"/>
                  </a:solidFill>
                </a:rPr>
                <a:t>option to work flexibly </a:t>
              </a:r>
            </a:p>
          </p:txBody>
        </p:sp>
        <p:sp>
          <p:nvSpPr>
            <p:cNvPr id="19" name="Rectangle 18"/>
            <p:cNvSpPr/>
            <p:nvPr/>
          </p:nvSpPr>
          <p:spPr>
            <a:xfrm>
              <a:off x="7384217" y="3463356"/>
              <a:ext cx="6096000" cy="523220"/>
            </a:xfrm>
            <a:prstGeom prst="rect">
              <a:avLst/>
            </a:prstGeom>
          </p:spPr>
          <p:txBody>
            <a:bodyPr>
              <a:spAutoFit/>
            </a:bodyPr>
            <a:lstStyle/>
            <a:p>
              <a:pPr lvl="0" eaLnBrk="0" fontAlgn="base" hangingPunct="0">
                <a:spcBef>
                  <a:spcPct val="0"/>
                </a:spcBef>
                <a:spcAft>
                  <a:spcPts val="600"/>
                </a:spcAft>
                <a:defRPr/>
              </a:pPr>
              <a:r>
                <a:rPr lang="en-GB" sz="2800" b="1" dirty="0" smtClean="0">
                  <a:solidFill>
                    <a:srgbClr val="FF0000"/>
                  </a:solidFill>
                </a:rPr>
                <a:t>- </a:t>
              </a:r>
              <a:r>
                <a:rPr lang="en-GB" sz="2800" b="1" dirty="0">
                  <a:solidFill>
                    <a:srgbClr val="FF0000"/>
                  </a:solidFill>
                </a:rPr>
                <a:t>no support from </a:t>
              </a:r>
              <a:r>
                <a:rPr lang="en-GB" sz="2800" b="1" dirty="0" smtClean="0">
                  <a:solidFill>
                    <a:srgbClr val="FF0000"/>
                  </a:solidFill>
                </a:rPr>
                <a:t>employer</a:t>
              </a:r>
              <a:endParaRPr lang="en-GB" sz="2800" b="1" dirty="0">
                <a:solidFill>
                  <a:srgbClr val="FF0000"/>
                </a:solidFill>
              </a:endParaRPr>
            </a:p>
          </p:txBody>
        </p:sp>
        <p:sp>
          <p:nvSpPr>
            <p:cNvPr id="20" name="Rectangle 19"/>
            <p:cNvSpPr/>
            <p:nvPr/>
          </p:nvSpPr>
          <p:spPr>
            <a:xfrm>
              <a:off x="7441917" y="4862065"/>
              <a:ext cx="4186865" cy="523220"/>
            </a:xfrm>
            <a:prstGeom prst="rect">
              <a:avLst/>
            </a:prstGeom>
          </p:spPr>
          <p:txBody>
            <a:bodyPr wrap="square">
              <a:spAutoFit/>
            </a:bodyPr>
            <a:lstStyle/>
            <a:p>
              <a:pPr eaLnBrk="0" fontAlgn="base" hangingPunct="0">
                <a:spcBef>
                  <a:spcPct val="0"/>
                </a:spcBef>
                <a:spcAft>
                  <a:spcPts val="600"/>
                </a:spcAft>
                <a:defRPr/>
              </a:pPr>
              <a:r>
                <a:rPr lang="en-GB" sz="2800" b="1" dirty="0">
                  <a:solidFill>
                    <a:srgbClr val="FF0000"/>
                  </a:solidFill>
                </a:rPr>
                <a:t>- paid care leave</a:t>
              </a:r>
            </a:p>
          </p:txBody>
        </p:sp>
      </p:grpSp>
      <p:grpSp>
        <p:nvGrpSpPr>
          <p:cNvPr id="25" name="Group 24"/>
          <p:cNvGrpSpPr/>
          <p:nvPr/>
        </p:nvGrpSpPr>
        <p:grpSpPr>
          <a:xfrm>
            <a:off x="1217273" y="3389834"/>
            <a:ext cx="7264126" cy="2092881"/>
            <a:chOff x="1217273" y="3389834"/>
            <a:chExt cx="7264126" cy="2092881"/>
          </a:xfrm>
        </p:grpSpPr>
        <p:sp>
          <p:nvSpPr>
            <p:cNvPr id="21" name="TextBox 20"/>
            <p:cNvSpPr txBox="1"/>
            <p:nvPr/>
          </p:nvSpPr>
          <p:spPr>
            <a:xfrm>
              <a:off x="1217273" y="3389834"/>
              <a:ext cx="4873962" cy="2092881"/>
            </a:xfrm>
            <a:prstGeom prst="rect">
              <a:avLst/>
            </a:prstGeom>
            <a:noFill/>
          </p:spPr>
          <p:txBody>
            <a:bodyPr wrap="square" rtlCol="0">
              <a:spAutoFit/>
            </a:bodyPr>
            <a:lstStyle/>
            <a:p>
              <a:pPr lvl="0" eaLnBrk="0" fontAlgn="base" hangingPunct="0">
                <a:spcBef>
                  <a:spcPct val="0"/>
                </a:spcBef>
                <a:spcAft>
                  <a:spcPts val="600"/>
                </a:spcAft>
                <a:defRPr/>
              </a:pPr>
              <a:r>
                <a:rPr lang="en-GB" sz="4000" b="1" dirty="0" smtClean="0">
                  <a:solidFill>
                    <a:srgbClr val="0070C0"/>
                  </a:solidFill>
                </a:rPr>
                <a:t>89 % </a:t>
              </a:r>
            </a:p>
            <a:p>
              <a:pPr lvl="0" eaLnBrk="0" fontAlgn="base" hangingPunct="0">
                <a:spcBef>
                  <a:spcPct val="0"/>
                </a:spcBef>
                <a:spcAft>
                  <a:spcPts val="600"/>
                </a:spcAft>
                <a:defRPr/>
              </a:pPr>
              <a:r>
                <a:rPr lang="en-GB" sz="4000" b="1" dirty="0" smtClean="0">
                  <a:solidFill>
                    <a:srgbClr val="0070C0"/>
                  </a:solidFill>
                </a:rPr>
                <a:t>88 % </a:t>
              </a:r>
            </a:p>
            <a:p>
              <a:pPr lvl="0" eaLnBrk="0" fontAlgn="base" hangingPunct="0">
                <a:spcBef>
                  <a:spcPct val="0"/>
                </a:spcBef>
                <a:spcAft>
                  <a:spcPts val="600"/>
                </a:spcAft>
                <a:defRPr/>
              </a:pPr>
              <a:r>
                <a:rPr lang="en-GB" sz="4000" b="1" dirty="0" smtClean="0">
                  <a:solidFill>
                    <a:srgbClr val="0070C0"/>
                  </a:solidFill>
                </a:rPr>
                <a:t>89 %</a:t>
              </a:r>
              <a:endParaRPr lang="en-GB" sz="4000" b="1" dirty="0">
                <a:solidFill>
                  <a:srgbClr val="0070C0"/>
                </a:solidFill>
              </a:endParaRPr>
            </a:p>
          </p:txBody>
        </p:sp>
        <p:sp>
          <p:nvSpPr>
            <p:cNvPr id="22" name="Rectangle 21"/>
            <p:cNvSpPr/>
            <p:nvPr/>
          </p:nvSpPr>
          <p:spPr>
            <a:xfrm>
              <a:off x="2385399" y="4148376"/>
              <a:ext cx="6096000" cy="523220"/>
            </a:xfrm>
            <a:prstGeom prst="rect">
              <a:avLst/>
            </a:prstGeom>
          </p:spPr>
          <p:txBody>
            <a:bodyPr>
              <a:spAutoFit/>
            </a:bodyPr>
            <a:lstStyle/>
            <a:p>
              <a:pPr lvl="0" eaLnBrk="0" fontAlgn="base" hangingPunct="0">
                <a:spcBef>
                  <a:spcPct val="0"/>
                </a:spcBef>
                <a:spcAft>
                  <a:spcPts val="600"/>
                </a:spcAft>
                <a:defRPr/>
              </a:pPr>
              <a:r>
                <a:rPr lang="en-GB" sz="2800" b="1" dirty="0" smtClean="0">
                  <a:solidFill>
                    <a:srgbClr val="0070C0"/>
                  </a:solidFill>
                </a:rPr>
                <a:t>- </a:t>
              </a:r>
              <a:r>
                <a:rPr lang="en-GB" sz="2800" b="1" dirty="0">
                  <a:solidFill>
                    <a:srgbClr val="0070C0"/>
                  </a:solidFill>
                </a:rPr>
                <a:t>option to work flexibly </a:t>
              </a:r>
            </a:p>
          </p:txBody>
        </p:sp>
        <p:sp>
          <p:nvSpPr>
            <p:cNvPr id="23" name="Rectangle 22"/>
            <p:cNvSpPr/>
            <p:nvPr/>
          </p:nvSpPr>
          <p:spPr>
            <a:xfrm>
              <a:off x="2348399" y="3456732"/>
              <a:ext cx="6096000" cy="523220"/>
            </a:xfrm>
            <a:prstGeom prst="rect">
              <a:avLst/>
            </a:prstGeom>
          </p:spPr>
          <p:txBody>
            <a:bodyPr>
              <a:spAutoFit/>
            </a:bodyPr>
            <a:lstStyle/>
            <a:p>
              <a:pPr lvl="0" eaLnBrk="0" fontAlgn="base" hangingPunct="0">
                <a:spcBef>
                  <a:spcPct val="0"/>
                </a:spcBef>
                <a:spcAft>
                  <a:spcPts val="600"/>
                </a:spcAft>
                <a:defRPr/>
              </a:pPr>
              <a:r>
                <a:rPr lang="en-GB" sz="2800" b="1" dirty="0" smtClean="0">
                  <a:solidFill>
                    <a:srgbClr val="0070C0"/>
                  </a:solidFill>
                </a:rPr>
                <a:t>- Supportive employer</a:t>
              </a:r>
              <a:endParaRPr lang="en-GB" sz="2800" b="1" dirty="0">
                <a:solidFill>
                  <a:srgbClr val="0070C0"/>
                </a:solidFill>
              </a:endParaRPr>
            </a:p>
          </p:txBody>
        </p:sp>
        <p:sp>
          <p:nvSpPr>
            <p:cNvPr id="24" name="Rectangle 23"/>
            <p:cNvSpPr/>
            <p:nvPr/>
          </p:nvSpPr>
          <p:spPr>
            <a:xfrm>
              <a:off x="2406099" y="4855441"/>
              <a:ext cx="4186865" cy="523220"/>
            </a:xfrm>
            <a:prstGeom prst="rect">
              <a:avLst/>
            </a:prstGeom>
          </p:spPr>
          <p:txBody>
            <a:bodyPr wrap="square">
              <a:spAutoFit/>
            </a:bodyPr>
            <a:lstStyle/>
            <a:p>
              <a:pPr eaLnBrk="0" fontAlgn="base" hangingPunct="0">
                <a:spcBef>
                  <a:spcPct val="0"/>
                </a:spcBef>
                <a:spcAft>
                  <a:spcPts val="600"/>
                </a:spcAft>
                <a:defRPr/>
              </a:pPr>
              <a:r>
                <a:rPr lang="en-GB" sz="2800" b="1" dirty="0">
                  <a:solidFill>
                    <a:srgbClr val="0070C0"/>
                  </a:solidFill>
                </a:rPr>
                <a:t>- paid care leave</a:t>
              </a:r>
            </a:p>
          </p:txBody>
        </p:sp>
      </p:grpSp>
    </p:spTree>
    <p:extLst>
      <p:ext uri="{BB962C8B-B14F-4D97-AF65-F5344CB8AC3E}">
        <p14:creationId xmlns:p14="http://schemas.microsoft.com/office/powerpoint/2010/main" val="60957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25600"/>
            <a:ext cx="12192000" cy="4318000"/>
          </a:xfrm>
          <a:prstGeom prst="rect">
            <a:avLst/>
          </a:prstGeom>
          <a:solidFill>
            <a:srgbClr val="EAF2FA"/>
          </a:solidFill>
        </p:spPr>
        <p:txBody>
          <a:bodyPr wrap="square" rtlCol="0">
            <a:spAutoFit/>
          </a:bodyPr>
          <a:lstStyle/>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4208" y="91403"/>
            <a:ext cx="2520092" cy="1260046"/>
          </a:xfrm>
          <a:prstGeom prst="rect">
            <a:avLst/>
          </a:prstGeom>
        </p:spPr>
      </p:pic>
      <p:sp>
        <p:nvSpPr>
          <p:cNvPr id="6" name="Title 1"/>
          <p:cNvSpPr txBox="1">
            <a:spLocks/>
          </p:cNvSpPr>
          <p:nvPr/>
        </p:nvSpPr>
        <p:spPr>
          <a:xfrm>
            <a:off x="318654" y="2333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GB" dirty="0" smtClean="0">
                <a:solidFill>
                  <a:srgbClr val="25408F"/>
                </a:solidFill>
              </a:rPr>
              <a:t>An employer-focused approach</a:t>
            </a:r>
          </a:p>
        </p:txBody>
      </p:sp>
      <p:graphicFrame>
        <p:nvGraphicFramePr>
          <p:cNvPr id="3" name="Table 2"/>
          <p:cNvGraphicFramePr>
            <a:graphicFrameLocks noGrp="1"/>
          </p:cNvGraphicFramePr>
          <p:nvPr>
            <p:extLst>
              <p:ext uri="{D42A27DB-BD31-4B8C-83A1-F6EECF244321}">
                <p14:modId xmlns:p14="http://schemas.microsoft.com/office/powerpoint/2010/main" val="3715369099"/>
              </p:ext>
            </p:extLst>
          </p:nvPr>
        </p:nvGraphicFramePr>
        <p:xfrm>
          <a:off x="1053548" y="1732497"/>
          <a:ext cx="9780706" cy="4104205"/>
        </p:xfrm>
        <a:graphic>
          <a:graphicData uri="http://schemas.openxmlformats.org/drawingml/2006/table">
            <a:tbl>
              <a:tblPr firstRow="1" bandRow="1">
                <a:tableStyleId>{5C22544A-7EE6-4342-B048-85BDC9FD1C3A}</a:tableStyleId>
              </a:tblPr>
              <a:tblGrid>
                <a:gridCol w="9780706"/>
              </a:tblGrid>
              <a:tr h="738159">
                <a:tc>
                  <a:txBody>
                    <a:bodyPr/>
                    <a:lstStyle/>
                    <a:p>
                      <a:pPr algn="ctr"/>
                      <a:r>
                        <a:rPr lang="en-GB" sz="3600" dirty="0" smtClean="0"/>
                        <a:t>Questions to ask about</a:t>
                      </a:r>
                      <a:r>
                        <a:rPr lang="en-GB" sz="3600" baseline="0" dirty="0" smtClean="0"/>
                        <a:t> your organisation?</a:t>
                      </a:r>
                      <a:endParaRPr lang="en-GB" sz="3600" dirty="0"/>
                    </a:p>
                  </a:txBody>
                  <a:tcPr/>
                </a:tc>
              </a:tr>
              <a:tr h="904480">
                <a:tc>
                  <a:txBody>
                    <a:bodyPr/>
                    <a:lstStyle/>
                    <a:p>
                      <a:r>
                        <a:rPr lang="en-GB" sz="2800" dirty="0" smtClean="0"/>
                        <a:t>How do you enable carers to identify &amp;</a:t>
                      </a:r>
                      <a:r>
                        <a:rPr lang="en-GB" sz="2800" baseline="0" dirty="0" smtClean="0"/>
                        <a:t> recognise themselves?</a:t>
                      </a:r>
                      <a:endParaRPr lang="en-GB" sz="2800" dirty="0"/>
                    </a:p>
                  </a:txBody>
                  <a:tcPr/>
                </a:tc>
              </a:tr>
              <a:tr h="904480">
                <a:tc>
                  <a:txBody>
                    <a:bodyPr/>
                    <a:lstStyle/>
                    <a:p>
                      <a:r>
                        <a:rPr lang="en-GB" sz="2800" dirty="0" smtClean="0"/>
                        <a:t>How are you making your support for</a:t>
                      </a:r>
                      <a:r>
                        <a:rPr lang="en-GB" sz="2800" baseline="0" dirty="0" smtClean="0"/>
                        <a:t> carers transparent?</a:t>
                      </a:r>
                      <a:endParaRPr lang="en-GB" sz="2800" dirty="0"/>
                    </a:p>
                  </a:txBody>
                  <a:tcPr/>
                </a:tc>
              </a:tr>
              <a:tr h="904480">
                <a:tc>
                  <a:txBody>
                    <a:bodyPr/>
                    <a:lstStyle/>
                    <a:p>
                      <a:r>
                        <a:rPr lang="en-GB" sz="2800" dirty="0" smtClean="0"/>
                        <a:t>What practical</a:t>
                      </a:r>
                      <a:r>
                        <a:rPr lang="en-GB" sz="2800" baseline="0" dirty="0" smtClean="0"/>
                        <a:t> provision and arrangement are available for carers?</a:t>
                      </a:r>
                      <a:endParaRPr lang="en-GB" sz="2800" dirty="0"/>
                    </a:p>
                  </a:txBody>
                  <a:tcPr/>
                </a:tc>
              </a:tr>
              <a:tr h="652606">
                <a:tc>
                  <a:txBody>
                    <a:bodyPr/>
                    <a:lstStyle/>
                    <a:p>
                      <a:r>
                        <a:rPr lang="en-GB" sz="2800" dirty="0" smtClean="0"/>
                        <a:t>How are you connecting &amp; engaging</a:t>
                      </a:r>
                      <a:r>
                        <a:rPr lang="en-GB" sz="2800" baseline="0" dirty="0" smtClean="0"/>
                        <a:t> carers?</a:t>
                      </a:r>
                      <a:endParaRPr lang="en-GB" sz="2800" dirty="0"/>
                    </a:p>
                  </a:txBody>
                  <a:tcPr/>
                </a:tc>
              </a:tr>
            </a:tbl>
          </a:graphicData>
        </a:graphic>
      </p:graphicFrame>
    </p:spTree>
    <p:extLst>
      <p:ext uri="{BB962C8B-B14F-4D97-AF65-F5344CB8AC3E}">
        <p14:creationId xmlns:p14="http://schemas.microsoft.com/office/powerpoint/2010/main" val="174541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25600"/>
            <a:ext cx="12192000" cy="4318000"/>
          </a:xfrm>
          <a:prstGeom prst="rect">
            <a:avLst/>
          </a:prstGeom>
          <a:solidFill>
            <a:srgbClr val="EAF2FA"/>
          </a:solidFill>
        </p:spPr>
        <p:txBody>
          <a:bodyPr wrap="square" rtlCol="0">
            <a:spAutoFit/>
          </a:bodyPr>
          <a:lstStyle/>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4208" y="91403"/>
            <a:ext cx="2520092" cy="1260046"/>
          </a:xfrm>
          <a:prstGeom prst="rect">
            <a:avLst/>
          </a:prstGeom>
        </p:spPr>
      </p:pic>
      <p:sp>
        <p:nvSpPr>
          <p:cNvPr id="6" name="Title 1"/>
          <p:cNvSpPr txBox="1">
            <a:spLocks/>
          </p:cNvSpPr>
          <p:nvPr/>
        </p:nvSpPr>
        <p:spPr>
          <a:xfrm>
            <a:off x="318654" y="2333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GB" dirty="0" smtClean="0">
                <a:solidFill>
                  <a:srgbClr val="25408F"/>
                </a:solidFill>
              </a:rPr>
              <a:t>An employer-focused approach</a:t>
            </a:r>
          </a:p>
        </p:txBody>
      </p:sp>
      <p:graphicFrame>
        <p:nvGraphicFramePr>
          <p:cNvPr id="3" name="Table 2"/>
          <p:cNvGraphicFramePr>
            <a:graphicFrameLocks noGrp="1"/>
          </p:cNvGraphicFramePr>
          <p:nvPr>
            <p:extLst>
              <p:ext uri="{D42A27DB-BD31-4B8C-83A1-F6EECF244321}">
                <p14:modId xmlns:p14="http://schemas.microsoft.com/office/powerpoint/2010/main" val="537762490"/>
              </p:ext>
            </p:extLst>
          </p:nvPr>
        </p:nvGraphicFramePr>
        <p:xfrm>
          <a:off x="1053548" y="1732497"/>
          <a:ext cx="9780706" cy="4104205"/>
        </p:xfrm>
        <a:graphic>
          <a:graphicData uri="http://schemas.openxmlformats.org/drawingml/2006/table">
            <a:tbl>
              <a:tblPr firstRow="1" bandRow="1">
                <a:tableStyleId>{5C22544A-7EE6-4342-B048-85BDC9FD1C3A}</a:tableStyleId>
              </a:tblPr>
              <a:tblGrid>
                <a:gridCol w="9780706"/>
              </a:tblGrid>
              <a:tr h="738159">
                <a:tc>
                  <a:txBody>
                    <a:bodyPr/>
                    <a:lstStyle/>
                    <a:p>
                      <a:pPr algn="ctr"/>
                      <a:r>
                        <a:rPr lang="en-GB" sz="3600" dirty="0" smtClean="0"/>
                        <a:t>Offer</a:t>
                      </a:r>
                      <a:r>
                        <a:rPr lang="en-GB" sz="3600" baseline="0" dirty="0" smtClean="0"/>
                        <a:t> To employers</a:t>
                      </a:r>
                      <a:endParaRPr lang="en-GB" sz="3600" dirty="0"/>
                    </a:p>
                  </a:txBody>
                  <a:tcPr/>
                </a:tc>
              </a:tr>
              <a:tr h="904480">
                <a:tc>
                  <a:txBody>
                    <a:bodyPr/>
                    <a:lstStyle/>
                    <a:p>
                      <a:pPr algn="ctr"/>
                      <a:r>
                        <a:rPr lang="en-GB" sz="2800" dirty="0" smtClean="0"/>
                        <a:t>Working</a:t>
                      </a:r>
                      <a:r>
                        <a:rPr lang="en-GB" sz="2800" baseline="0" dirty="0" smtClean="0"/>
                        <a:t> For Carers- Digital resources</a:t>
                      </a:r>
                      <a:endParaRPr lang="en-GB" sz="2800" dirty="0"/>
                    </a:p>
                  </a:txBody>
                  <a:tcPr/>
                </a:tc>
              </a:tr>
              <a:tr h="904480">
                <a:tc>
                  <a:txBody>
                    <a:bodyPr/>
                    <a:lstStyle/>
                    <a:p>
                      <a:pPr algn="ctr"/>
                      <a:r>
                        <a:rPr lang="en-GB" sz="2800" dirty="0" smtClean="0"/>
                        <a:t>Carers</a:t>
                      </a:r>
                      <a:r>
                        <a:rPr lang="en-GB" sz="2800" baseline="0" dirty="0" smtClean="0"/>
                        <a:t> UK- EFC Digital</a:t>
                      </a:r>
                      <a:endParaRPr lang="en-GB" sz="2800" dirty="0"/>
                    </a:p>
                  </a:txBody>
                  <a:tcPr/>
                </a:tc>
              </a:tr>
              <a:tr h="904480">
                <a:tc>
                  <a:txBody>
                    <a:bodyPr/>
                    <a:lstStyle/>
                    <a:p>
                      <a:pPr algn="ctr"/>
                      <a:r>
                        <a:rPr lang="en-GB" sz="2800" dirty="0" smtClean="0"/>
                        <a:t>Working</a:t>
                      </a:r>
                      <a:r>
                        <a:rPr lang="en-GB" sz="2800" baseline="0" dirty="0" smtClean="0"/>
                        <a:t> Carers Forum (Kirklees)</a:t>
                      </a:r>
                      <a:endParaRPr lang="en-GB" sz="2800" dirty="0"/>
                    </a:p>
                  </a:txBody>
                  <a:tcPr/>
                </a:tc>
              </a:tr>
              <a:tr h="652606">
                <a:tc>
                  <a:txBody>
                    <a:bodyPr/>
                    <a:lstStyle/>
                    <a:p>
                      <a:pPr algn="ctr"/>
                      <a:r>
                        <a:rPr lang="en-GB" sz="2800" dirty="0" smtClean="0"/>
                        <a:t>Local</a:t>
                      </a:r>
                      <a:r>
                        <a:rPr lang="en-GB" sz="2800" baseline="0" dirty="0" smtClean="0"/>
                        <a:t> Carer Support Organisations</a:t>
                      </a:r>
                      <a:endParaRPr lang="en-GB" sz="2800" dirty="0"/>
                    </a:p>
                  </a:txBody>
                  <a:tcPr/>
                </a:tc>
              </a:tr>
            </a:tbl>
          </a:graphicData>
        </a:graphic>
      </p:graphicFrame>
    </p:spTree>
    <p:extLst>
      <p:ext uri="{BB962C8B-B14F-4D97-AF65-F5344CB8AC3E}">
        <p14:creationId xmlns:p14="http://schemas.microsoft.com/office/powerpoint/2010/main" val="373953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25600"/>
            <a:ext cx="12192000" cy="4318000"/>
          </a:xfrm>
          <a:prstGeom prst="rect">
            <a:avLst/>
          </a:prstGeom>
          <a:solidFill>
            <a:srgbClr val="EAF2FA"/>
          </a:solidFill>
        </p:spPr>
        <p:txBody>
          <a:bodyPr wrap="square" rtlCol="0">
            <a:spAutoFit/>
          </a:bodyPr>
          <a:lstStyle/>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4208" y="91403"/>
            <a:ext cx="2520092" cy="1260046"/>
          </a:xfrm>
          <a:prstGeom prst="rect">
            <a:avLst/>
          </a:prstGeom>
        </p:spPr>
      </p:pic>
      <p:sp>
        <p:nvSpPr>
          <p:cNvPr id="6" name="Title 1"/>
          <p:cNvSpPr txBox="1">
            <a:spLocks/>
          </p:cNvSpPr>
          <p:nvPr/>
        </p:nvSpPr>
        <p:spPr>
          <a:xfrm>
            <a:off x="318654" y="2333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GB" dirty="0">
                <a:solidFill>
                  <a:srgbClr val="25408F"/>
                </a:solidFill>
              </a:rPr>
              <a:t>The offer to employers</a:t>
            </a:r>
            <a:endParaRPr lang="en-GB" dirty="0" smtClean="0">
              <a:solidFill>
                <a:srgbClr val="25408F"/>
              </a:solidFill>
            </a:endParaRPr>
          </a:p>
        </p:txBody>
      </p:sp>
      <p:sp>
        <p:nvSpPr>
          <p:cNvPr id="3" name="TextBox 2"/>
          <p:cNvSpPr txBox="1"/>
          <p:nvPr/>
        </p:nvSpPr>
        <p:spPr>
          <a:xfrm>
            <a:off x="318654" y="2164926"/>
            <a:ext cx="11520419" cy="3239348"/>
          </a:xfrm>
          <a:prstGeom prst="rect">
            <a:avLst/>
          </a:prstGeom>
          <a:noFill/>
        </p:spPr>
        <p:txBody>
          <a:bodyPr wrap="square" rtlCol="0">
            <a:spAutoFit/>
          </a:bodyPr>
          <a:lstStyle/>
          <a:p>
            <a:pPr marL="637200" indent="-457200">
              <a:lnSpc>
                <a:spcPct val="100000"/>
              </a:lnSpc>
              <a:spcAft>
                <a:spcPts val="300"/>
              </a:spcAft>
              <a:buFont typeface="Arial" panose="020B0604020202020204" pitchFamily="34" charset="0"/>
              <a:buChar char="•"/>
            </a:pPr>
            <a:r>
              <a:rPr lang="en-GB" sz="3200" dirty="0" smtClean="0">
                <a:solidFill>
                  <a:schemeClr val="tx1">
                    <a:lumMod val="75000"/>
                    <a:lumOff val="25000"/>
                  </a:schemeClr>
                </a:solidFill>
              </a:rPr>
              <a:t>Online </a:t>
            </a:r>
            <a:r>
              <a:rPr lang="en-GB" sz="3200" dirty="0">
                <a:solidFill>
                  <a:schemeClr val="tx1">
                    <a:lumMod val="75000"/>
                    <a:lumOff val="25000"/>
                  </a:schemeClr>
                </a:solidFill>
              </a:rPr>
              <a:t>resources</a:t>
            </a:r>
          </a:p>
          <a:p>
            <a:pPr marL="637200" indent="-457200">
              <a:lnSpc>
                <a:spcPct val="100000"/>
              </a:lnSpc>
              <a:spcAft>
                <a:spcPts val="300"/>
              </a:spcAft>
              <a:buFont typeface="Arial" panose="020B0604020202020204" pitchFamily="34" charset="0"/>
              <a:buChar char="•"/>
            </a:pPr>
            <a:r>
              <a:rPr lang="en-GB" sz="3200" dirty="0">
                <a:solidFill>
                  <a:schemeClr val="tx1">
                    <a:lumMod val="75000"/>
                    <a:lumOff val="25000"/>
                  </a:schemeClr>
                </a:solidFill>
              </a:rPr>
              <a:t>E-training for line </a:t>
            </a:r>
            <a:r>
              <a:rPr lang="en-GB" sz="3200" dirty="0" smtClean="0">
                <a:solidFill>
                  <a:schemeClr val="tx1">
                    <a:lumMod val="75000"/>
                    <a:lumOff val="25000"/>
                  </a:schemeClr>
                </a:solidFill>
              </a:rPr>
              <a:t>managers</a:t>
            </a:r>
          </a:p>
          <a:p>
            <a:pPr marL="637200" indent="-457200">
              <a:lnSpc>
                <a:spcPct val="100000"/>
              </a:lnSpc>
              <a:spcAft>
                <a:spcPts val="300"/>
              </a:spcAft>
              <a:buFont typeface="Arial" panose="020B0604020202020204" pitchFamily="34" charset="0"/>
              <a:buChar char="•"/>
            </a:pPr>
            <a:r>
              <a:rPr lang="en-GB" sz="3200" dirty="0">
                <a:solidFill>
                  <a:schemeClr val="tx1">
                    <a:lumMod val="75000"/>
                    <a:lumOff val="25000"/>
                  </a:schemeClr>
                </a:solidFill>
              </a:rPr>
              <a:t>Working for Carers charter</a:t>
            </a:r>
          </a:p>
          <a:p>
            <a:pPr marL="637200" indent="-457200">
              <a:lnSpc>
                <a:spcPct val="100000"/>
              </a:lnSpc>
              <a:spcAft>
                <a:spcPts val="300"/>
              </a:spcAft>
              <a:buFont typeface="Arial" panose="020B0604020202020204" pitchFamily="34" charset="0"/>
              <a:buChar char="•"/>
            </a:pPr>
            <a:r>
              <a:rPr lang="en-GB" sz="3200" dirty="0">
                <a:solidFill>
                  <a:schemeClr val="tx1">
                    <a:lumMod val="75000"/>
                    <a:lumOff val="25000"/>
                  </a:schemeClr>
                </a:solidFill>
              </a:rPr>
              <a:t>Accreditation badge </a:t>
            </a:r>
          </a:p>
          <a:p>
            <a:pPr marL="637200" indent="-457200">
              <a:lnSpc>
                <a:spcPct val="100000"/>
              </a:lnSpc>
              <a:spcAft>
                <a:spcPts val="300"/>
              </a:spcAft>
              <a:buFont typeface="Arial" panose="020B0604020202020204" pitchFamily="34" charset="0"/>
              <a:buChar char="•"/>
            </a:pPr>
            <a:r>
              <a:rPr lang="en-GB" sz="3200" dirty="0">
                <a:solidFill>
                  <a:schemeClr val="tx1">
                    <a:lumMod val="75000"/>
                    <a:lumOff val="25000"/>
                  </a:schemeClr>
                </a:solidFill>
              </a:rPr>
              <a:t>Company listing in our Members Directory</a:t>
            </a:r>
          </a:p>
          <a:p>
            <a:pPr marL="637200" indent="-457200">
              <a:lnSpc>
                <a:spcPct val="100000"/>
              </a:lnSpc>
              <a:spcAft>
                <a:spcPts val="300"/>
              </a:spcAft>
              <a:buFont typeface="Arial" panose="020B0604020202020204" pitchFamily="34" charset="0"/>
              <a:buChar char="•"/>
            </a:pPr>
            <a:r>
              <a:rPr lang="en-GB" sz="3200" dirty="0" smtClean="0">
                <a:solidFill>
                  <a:schemeClr val="tx1">
                    <a:lumMod val="75000"/>
                    <a:lumOff val="25000"/>
                  </a:schemeClr>
                </a:solidFill>
              </a:rPr>
              <a:t>Events</a:t>
            </a:r>
            <a:endParaRPr lang="en-GB" sz="3200" dirty="0">
              <a:solidFill>
                <a:schemeClr val="tx1">
                  <a:lumMod val="75000"/>
                  <a:lumOff val="25000"/>
                </a:schemeClr>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8050" y="1532432"/>
            <a:ext cx="4757486" cy="2167181"/>
          </a:xfrm>
          <a:prstGeom prst="rect">
            <a:avLst/>
          </a:prstGeom>
        </p:spPr>
      </p:pic>
    </p:spTree>
    <p:extLst>
      <p:ext uri="{BB962C8B-B14F-4D97-AF65-F5344CB8AC3E}">
        <p14:creationId xmlns:p14="http://schemas.microsoft.com/office/powerpoint/2010/main" val="67844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08BB6DF6818824DB5A3FCD34C697924" ma:contentTypeVersion="12" ma:contentTypeDescription="Create a new document." ma:contentTypeScope="" ma:versionID="9f050b67e254fd8d779a9fbd596b9010">
  <xsd:schema xmlns:xsd="http://www.w3.org/2001/XMLSchema" xmlns:xs="http://www.w3.org/2001/XMLSchema" xmlns:p="http://schemas.microsoft.com/office/2006/metadata/properties" xmlns:ns2="808a1371-97ae-46b8-b30d-2e49251f8971" xmlns:ns3="b5ffd8cb-6999-4721-9825-6a78a73721b7" targetNamespace="http://schemas.microsoft.com/office/2006/metadata/properties" ma:root="true" ma:fieldsID="585c0eafd4a8cd6517912c69466bad74" ns2:_="" ns3:_="">
    <xsd:import namespace="808a1371-97ae-46b8-b30d-2e49251f8971"/>
    <xsd:import namespace="b5ffd8cb-6999-4721-9825-6a78a73721b7"/>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8a1371-97ae-46b8-b30d-2e49251f897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5ffd8cb-6999-4721-9825-6a78a73721b7"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D2FF8A5-0000-4E23-B2F9-DAAF6083DA93}">
  <ds:schemaRefs>
    <ds:schemaRef ds:uri="http://schemas.microsoft.com/sharepoint/v3/contenttype/forms"/>
  </ds:schemaRefs>
</ds:datastoreItem>
</file>

<file path=customXml/itemProps2.xml><?xml version="1.0" encoding="utf-8"?>
<ds:datastoreItem xmlns:ds="http://schemas.openxmlformats.org/officeDocument/2006/customXml" ds:itemID="{BCB19213-2256-45A5-8D57-00CE26E01E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8a1371-97ae-46b8-b30d-2e49251f8971"/>
    <ds:schemaRef ds:uri="b5ffd8cb-6999-4721-9825-6a78a73721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DA4479-69AB-4802-B67A-D2B4CE4EC85C}">
  <ds:schemaRefs>
    <ds:schemaRef ds:uri="http://schemas.openxmlformats.org/package/2006/metadata/core-properties"/>
    <ds:schemaRef ds:uri="808a1371-97ae-46b8-b30d-2e49251f8971"/>
    <ds:schemaRef ds:uri="http://www.w3.org/XML/1998/namespace"/>
    <ds:schemaRef ds:uri="http://purl.org/dc/dcmitype/"/>
    <ds:schemaRef ds:uri="http://schemas.microsoft.com/office/2006/metadata/properties"/>
    <ds:schemaRef ds:uri="http://schemas.microsoft.com/office/2006/documentManagement/types"/>
    <ds:schemaRef ds:uri="http://purl.org/dc/terms/"/>
    <ds:schemaRef ds:uri="http://purl.org/dc/elements/1.1/"/>
    <ds:schemaRef ds:uri="http://schemas.microsoft.com/office/infopath/2007/PartnerControls"/>
    <ds:schemaRef ds:uri="b5ffd8cb-6999-4721-9825-6a78a73721b7"/>
  </ds:schemaRefs>
</ds:datastoreItem>
</file>

<file path=docProps/app.xml><?xml version="1.0" encoding="utf-8"?>
<Properties xmlns="http://schemas.openxmlformats.org/officeDocument/2006/extended-properties" xmlns:vt="http://schemas.openxmlformats.org/officeDocument/2006/docPropsVTypes">
  <TotalTime>6017</TotalTime>
  <Words>1891</Words>
  <Application>Microsoft Office PowerPoint</Application>
  <PresentationFormat>Widescreen</PresentationFormat>
  <Paragraphs>226</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Lato</vt:lpstr>
      <vt:lpstr>Times New Roman</vt:lpstr>
      <vt:lpstr>Wingdings</vt:lpstr>
      <vt:lpstr>Office Theme</vt:lpstr>
      <vt:lpstr>Working for Carers</vt:lpstr>
      <vt:lpstr>Working for Carers</vt:lpstr>
      <vt:lpstr>Working for Carers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benefits?</vt:lpstr>
      <vt:lpstr>Cost of replacing ONE employee</vt:lpstr>
      <vt:lpstr>Cost Savings for Employers</vt:lpstr>
      <vt:lpstr>PowerPoint Presentation</vt:lpstr>
      <vt:lpstr>PowerPoint Presentation</vt:lpstr>
      <vt:lpstr>For more information…</vt:lpstr>
    </vt:vector>
  </TitlesOfParts>
  <Company>FH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Rapley</dc:creator>
  <cp:lastModifiedBy>Ann Marie Brabiner</cp:lastModifiedBy>
  <cp:revision>121</cp:revision>
  <cp:lastPrinted>2019-08-20T10:33:28Z</cp:lastPrinted>
  <dcterms:created xsi:type="dcterms:W3CDTF">2019-04-02T08:08:15Z</dcterms:created>
  <dcterms:modified xsi:type="dcterms:W3CDTF">2019-12-11T13:36:43Z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0x010100D08BB6DF6818824DB5A3FCD34C697924</vt:lpwstr>
  </property>
</Properties>
</file>