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18"/>
  </p:notesMasterIdLst>
  <p:sldIdLst>
    <p:sldId id="256" r:id="rId5"/>
    <p:sldId id="514" r:id="rId6"/>
    <p:sldId id="515" r:id="rId7"/>
    <p:sldId id="516" r:id="rId8"/>
    <p:sldId id="517" r:id="rId9"/>
    <p:sldId id="519" r:id="rId10"/>
    <p:sldId id="513" r:id="rId11"/>
    <p:sldId id="342" r:id="rId12"/>
    <p:sldId id="505" r:id="rId13"/>
    <p:sldId id="509" r:id="rId14"/>
    <p:sldId id="518" r:id="rId15"/>
    <p:sldId id="522" r:id="rId16"/>
    <p:sldId id="52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bbie Hill" initials="DH" lastIdx="3" clrIdx="0"/>
  <p:cmAuthor id="2" name="Rachel Carter" initials="RC" lastIdx="22" clrIdx="1">
    <p:extLst>
      <p:ext uri="{19B8F6BF-5375-455C-9EA6-DF929625EA0E}">
        <p15:presenceInfo xmlns:p15="http://schemas.microsoft.com/office/powerpoint/2012/main" userId="S::Rachel.Carter@GreaterHuddersfieldCCG.nhs.uk::97d33b31-50ae-42a9-9f96-cea91fa342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8F98"/>
    <a:srgbClr val="9BD3D9"/>
    <a:srgbClr val="4472C4"/>
    <a:srgbClr val="58B6C0"/>
    <a:srgbClr val="008DA9"/>
    <a:srgbClr val="276F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78" autoAdjust="0"/>
    <p:restoredTop sz="91051" autoAdjust="0"/>
  </p:normalViewPr>
  <p:slideViewPr>
    <p:cSldViewPr snapToGrid="0">
      <p:cViewPr varScale="1">
        <p:scale>
          <a:sx n="62" d="100"/>
          <a:sy n="62" d="100"/>
        </p:scale>
        <p:origin x="672" y="66"/>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p:scale>
          <a:sx n="75" d="100"/>
          <a:sy n="75" d="100"/>
        </p:scale>
        <p:origin x="1320" y="5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A213A9-289F-4613-8CF6-A37E91C6F24A}"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GB"/>
        </a:p>
      </dgm:t>
    </dgm:pt>
    <dgm:pt modelId="{613E43D6-A861-4465-88BF-0E387739EB32}">
      <dgm:prSet phldrT="[Text]"/>
      <dgm:spPr>
        <a:solidFill>
          <a:schemeClr val="bg1"/>
        </a:solidFill>
        <a:ln w="28575">
          <a:solidFill>
            <a:srgbClr val="FF0000"/>
          </a:solidFill>
        </a:ln>
      </dgm:spPr>
      <dgm:t>
        <a:bodyPr/>
        <a:lstStyle/>
        <a:p>
          <a:r>
            <a:rPr lang="en-GB" dirty="0">
              <a:solidFill>
                <a:schemeClr val="tx1"/>
              </a:solidFill>
            </a:rPr>
            <a:t>Integrated Delivery Collaborative</a:t>
          </a:r>
        </a:p>
      </dgm:t>
    </dgm:pt>
    <dgm:pt modelId="{1D3A08AD-8A0C-46BC-8835-6F0D623A9536}" type="parTrans" cxnId="{9C329E8F-E68F-40B6-AC5A-FBD4D9AA674B}">
      <dgm:prSet/>
      <dgm:spPr/>
      <dgm:t>
        <a:bodyPr/>
        <a:lstStyle/>
        <a:p>
          <a:endParaRPr lang="en-GB"/>
        </a:p>
      </dgm:t>
    </dgm:pt>
    <dgm:pt modelId="{F4D5CCAE-89AE-482A-A027-04E01E443528}" type="sibTrans" cxnId="{9C329E8F-E68F-40B6-AC5A-FBD4D9AA674B}">
      <dgm:prSet/>
      <dgm:spPr/>
      <dgm:t>
        <a:bodyPr/>
        <a:lstStyle/>
        <a:p>
          <a:endParaRPr lang="en-GB"/>
        </a:p>
      </dgm:t>
    </dgm:pt>
    <dgm:pt modelId="{3F0D958C-7D58-40EB-A0AC-34F8F5C3BB94}">
      <dgm:prSet phldrT="[Text]"/>
      <dgm:spPr/>
      <dgm:t>
        <a:bodyPr/>
        <a:lstStyle/>
        <a:p>
          <a:endParaRPr lang="en-GB" dirty="0"/>
        </a:p>
      </dgm:t>
    </dgm:pt>
    <dgm:pt modelId="{8B4EEDC1-145B-41D7-88E0-66BA4624468B}" type="parTrans" cxnId="{66CE5BB2-6A14-4323-908C-1D5F7883F26C}">
      <dgm:prSet/>
      <dgm:spPr/>
      <dgm:t>
        <a:bodyPr/>
        <a:lstStyle/>
        <a:p>
          <a:endParaRPr lang="en-GB"/>
        </a:p>
      </dgm:t>
    </dgm:pt>
    <dgm:pt modelId="{F074A274-1497-4C42-B3F8-E41A13DBCB6A}" type="sibTrans" cxnId="{66CE5BB2-6A14-4323-908C-1D5F7883F26C}">
      <dgm:prSet/>
      <dgm:spPr/>
      <dgm:t>
        <a:bodyPr/>
        <a:lstStyle/>
        <a:p>
          <a:endParaRPr lang="en-GB"/>
        </a:p>
      </dgm:t>
    </dgm:pt>
    <dgm:pt modelId="{7193E626-A671-456C-AF3E-081148A0C205}">
      <dgm:prSet phldrT="[Text]"/>
      <dgm:spPr>
        <a:solidFill>
          <a:schemeClr val="bg1"/>
        </a:solidFill>
        <a:ln w="28575">
          <a:solidFill>
            <a:srgbClr val="FF0000"/>
          </a:solidFill>
        </a:ln>
      </dgm:spPr>
      <dgm:t>
        <a:bodyPr/>
        <a:lstStyle/>
        <a:p>
          <a:r>
            <a:rPr lang="en-GB" dirty="0">
              <a:solidFill>
                <a:schemeClr val="tx1"/>
              </a:solidFill>
            </a:rPr>
            <a:t>Health &amp; Wellbeing Board</a:t>
          </a:r>
        </a:p>
      </dgm:t>
    </dgm:pt>
    <dgm:pt modelId="{1F30868B-3E45-4666-AEF4-E9A342CC8AAE}" type="parTrans" cxnId="{F447ABDD-4821-4165-9E1C-DEADEDD1DC86}">
      <dgm:prSet/>
      <dgm:spPr/>
      <dgm:t>
        <a:bodyPr/>
        <a:lstStyle/>
        <a:p>
          <a:endParaRPr lang="en-GB"/>
        </a:p>
      </dgm:t>
    </dgm:pt>
    <dgm:pt modelId="{344F40B3-3BBD-4328-B22A-AB1022EFFE0B}" type="sibTrans" cxnId="{F447ABDD-4821-4165-9E1C-DEADEDD1DC86}">
      <dgm:prSet/>
      <dgm:spPr/>
      <dgm:t>
        <a:bodyPr/>
        <a:lstStyle/>
        <a:p>
          <a:endParaRPr lang="en-GB"/>
        </a:p>
      </dgm:t>
    </dgm:pt>
    <dgm:pt modelId="{FC0EA8D2-603D-498D-9E3F-22EA8FF8423E}">
      <dgm:prSet phldrT="[Text]"/>
      <dgm:spPr>
        <a:solidFill>
          <a:schemeClr val="bg1"/>
        </a:solidFill>
        <a:ln w="28575">
          <a:solidFill>
            <a:srgbClr val="FF0000"/>
          </a:solidFill>
        </a:ln>
      </dgm:spPr>
      <dgm:t>
        <a:bodyPr/>
        <a:lstStyle/>
        <a:p>
          <a:r>
            <a:rPr lang="en-GB" dirty="0">
              <a:solidFill>
                <a:schemeClr val="tx1"/>
              </a:solidFill>
            </a:rPr>
            <a:t>Service-user / Citizen /Carer / Community Voice</a:t>
          </a:r>
        </a:p>
      </dgm:t>
    </dgm:pt>
    <dgm:pt modelId="{F65AC421-7585-4AB8-AE20-6FD10D643855}" type="parTrans" cxnId="{F4D1B821-B432-4D97-9881-8FCC588DAC01}">
      <dgm:prSet/>
      <dgm:spPr/>
      <dgm:t>
        <a:bodyPr/>
        <a:lstStyle/>
        <a:p>
          <a:endParaRPr lang="en-GB"/>
        </a:p>
      </dgm:t>
    </dgm:pt>
    <dgm:pt modelId="{9F9C49A1-1CE3-4E05-8F41-47BA51A96FCF}" type="sibTrans" cxnId="{F4D1B821-B432-4D97-9881-8FCC588DAC01}">
      <dgm:prSet/>
      <dgm:spPr/>
      <dgm:t>
        <a:bodyPr/>
        <a:lstStyle/>
        <a:p>
          <a:endParaRPr lang="en-GB"/>
        </a:p>
      </dgm:t>
    </dgm:pt>
    <dgm:pt modelId="{5A1AA63E-B8A6-40DB-B95C-2AAF0DC6D265}">
      <dgm:prSet phldrT="[Text]"/>
      <dgm:spPr>
        <a:solidFill>
          <a:schemeClr val="bg1"/>
        </a:solidFill>
        <a:ln w="28575">
          <a:solidFill>
            <a:srgbClr val="FF0000"/>
          </a:solidFill>
        </a:ln>
      </dgm:spPr>
      <dgm:t>
        <a:bodyPr/>
        <a:lstStyle/>
        <a:p>
          <a:r>
            <a:rPr lang="en-GB" dirty="0">
              <a:solidFill>
                <a:schemeClr val="tx1"/>
              </a:solidFill>
            </a:rPr>
            <a:t>Clinical &amp; Professional Reference</a:t>
          </a:r>
        </a:p>
      </dgm:t>
    </dgm:pt>
    <dgm:pt modelId="{59C95976-D55D-4C4A-A99A-51FB05B95193}" type="parTrans" cxnId="{4B0B2CE6-2629-496B-9CF8-9EA68570DA6D}">
      <dgm:prSet/>
      <dgm:spPr/>
      <dgm:t>
        <a:bodyPr/>
        <a:lstStyle/>
        <a:p>
          <a:endParaRPr lang="en-GB"/>
        </a:p>
      </dgm:t>
    </dgm:pt>
    <dgm:pt modelId="{CFBE64D6-71AC-44AF-BBCE-A598C59FAADF}" type="sibTrans" cxnId="{4B0B2CE6-2629-496B-9CF8-9EA68570DA6D}">
      <dgm:prSet/>
      <dgm:spPr/>
      <dgm:t>
        <a:bodyPr/>
        <a:lstStyle/>
        <a:p>
          <a:endParaRPr lang="en-GB"/>
        </a:p>
      </dgm:t>
    </dgm:pt>
    <dgm:pt modelId="{D8EA7E08-C445-4F0F-97B4-3FDA8D3EB73D}">
      <dgm:prSet phldrT="[Text]"/>
      <dgm:spPr>
        <a:solidFill>
          <a:schemeClr val="bg1"/>
        </a:solidFill>
        <a:ln w="28575">
          <a:solidFill>
            <a:srgbClr val="FF0000"/>
          </a:solidFill>
        </a:ln>
      </dgm:spPr>
      <dgm:t>
        <a:bodyPr/>
        <a:lstStyle/>
        <a:p>
          <a:r>
            <a:rPr lang="en-GB" dirty="0">
              <a:solidFill>
                <a:schemeClr val="tx1"/>
              </a:solidFill>
            </a:rPr>
            <a:t>Kirklees Partnership Forum</a:t>
          </a:r>
        </a:p>
      </dgm:t>
    </dgm:pt>
    <dgm:pt modelId="{6D0592C5-4F94-4239-8018-99CF21390341}" type="parTrans" cxnId="{DC8B6017-830F-45FF-B626-C310E6813CEF}">
      <dgm:prSet/>
      <dgm:spPr/>
      <dgm:t>
        <a:bodyPr/>
        <a:lstStyle/>
        <a:p>
          <a:endParaRPr lang="en-GB"/>
        </a:p>
      </dgm:t>
    </dgm:pt>
    <dgm:pt modelId="{BC94ABF2-2CA5-49B2-AE64-4D509BC7D86F}" type="sibTrans" cxnId="{DC8B6017-830F-45FF-B626-C310E6813CEF}">
      <dgm:prSet/>
      <dgm:spPr/>
      <dgm:t>
        <a:bodyPr/>
        <a:lstStyle/>
        <a:p>
          <a:endParaRPr lang="en-GB"/>
        </a:p>
      </dgm:t>
    </dgm:pt>
    <dgm:pt modelId="{C78F2D34-1005-44A5-99E5-B27D4BF4BACC}">
      <dgm:prSet phldrT="[Text]"/>
      <dgm:spPr>
        <a:solidFill>
          <a:srgbClr val="7030A0"/>
        </a:solidFill>
        <a:ln>
          <a:solidFill>
            <a:srgbClr val="002060"/>
          </a:solidFill>
        </a:ln>
      </dgm:spPr>
      <dgm:t>
        <a:bodyPr/>
        <a:lstStyle/>
        <a:p>
          <a:r>
            <a:rPr lang="en-GB" b="1" dirty="0">
              <a:solidFill>
                <a:schemeClr val="tx1"/>
              </a:solidFill>
            </a:rPr>
            <a:t>Joint Health &amp; Wellbeing Strategy</a:t>
          </a:r>
        </a:p>
      </dgm:t>
    </dgm:pt>
    <dgm:pt modelId="{02534720-FC31-42C7-9E2A-79752C97DBE1}" type="sibTrans" cxnId="{EEE2CA97-7DD2-487C-81F8-45C933AA5D90}">
      <dgm:prSet/>
      <dgm:spPr/>
      <dgm:t>
        <a:bodyPr/>
        <a:lstStyle/>
        <a:p>
          <a:endParaRPr lang="en-GB"/>
        </a:p>
      </dgm:t>
    </dgm:pt>
    <dgm:pt modelId="{74C3883E-98FB-4363-A006-972D0DED9A5B}" type="parTrans" cxnId="{EEE2CA97-7DD2-487C-81F8-45C933AA5D90}">
      <dgm:prSet/>
      <dgm:spPr/>
      <dgm:t>
        <a:bodyPr/>
        <a:lstStyle/>
        <a:p>
          <a:endParaRPr lang="en-GB"/>
        </a:p>
      </dgm:t>
    </dgm:pt>
    <dgm:pt modelId="{B92C18DF-C563-44CF-8A30-C7F67001E1DE}">
      <dgm:prSet phldrT="[Text]"/>
      <dgm:spPr>
        <a:solidFill>
          <a:srgbClr val="00B050"/>
        </a:solidFill>
        <a:ln w="28575">
          <a:solidFill>
            <a:srgbClr val="FF0000"/>
          </a:solidFill>
        </a:ln>
      </dgm:spPr>
      <dgm:t>
        <a:bodyPr/>
        <a:lstStyle/>
        <a:p>
          <a:r>
            <a:rPr lang="en-GB">
              <a:solidFill>
                <a:schemeClr val="tx1"/>
              </a:solidFill>
            </a:rPr>
            <a:t>ICB </a:t>
          </a:r>
          <a:r>
            <a:rPr lang="en-GB" dirty="0">
              <a:solidFill>
                <a:schemeClr val="tx1"/>
              </a:solidFill>
            </a:rPr>
            <a:t>Committee</a:t>
          </a:r>
        </a:p>
      </dgm:t>
    </dgm:pt>
    <dgm:pt modelId="{1FF657B4-2C62-43FB-8543-96866D965326}" type="parTrans" cxnId="{2911EF2E-E37E-47DF-823D-675E4CB2F95C}">
      <dgm:prSet/>
      <dgm:spPr/>
      <dgm:t>
        <a:bodyPr/>
        <a:lstStyle/>
        <a:p>
          <a:endParaRPr lang="en-GB"/>
        </a:p>
      </dgm:t>
    </dgm:pt>
    <dgm:pt modelId="{45452ACD-99FD-4C11-A035-DB36AEAB64B5}" type="sibTrans" cxnId="{2911EF2E-E37E-47DF-823D-675E4CB2F95C}">
      <dgm:prSet/>
      <dgm:spPr/>
      <dgm:t>
        <a:bodyPr/>
        <a:lstStyle/>
        <a:p>
          <a:endParaRPr lang="en-GB"/>
        </a:p>
      </dgm:t>
    </dgm:pt>
    <dgm:pt modelId="{872ECA22-E951-420B-B733-25814715E427}" type="pres">
      <dgm:prSet presAssocID="{03A213A9-289F-4613-8CF6-A37E91C6F24A}" presName="Name0" presStyleCnt="0">
        <dgm:presLayoutVars>
          <dgm:chMax val="1"/>
          <dgm:dir/>
          <dgm:animLvl val="ctr"/>
          <dgm:resizeHandles val="exact"/>
        </dgm:presLayoutVars>
      </dgm:prSet>
      <dgm:spPr/>
    </dgm:pt>
    <dgm:pt modelId="{12107879-4F21-43DF-805F-9ED166EA5167}" type="pres">
      <dgm:prSet presAssocID="{C78F2D34-1005-44A5-99E5-B27D4BF4BACC}" presName="centerShape" presStyleLbl="node0" presStyleIdx="0" presStyleCnt="1" custScaleX="86697" custScaleY="74761"/>
      <dgm:spPr/>
    </dgm:pt>
    <dgm:pt modelId="{05C63B45-F22F-41B0-907F-BC1000652A4F}" type="pres">
      <dgm:prSet presAssocID="{7193E626-A671-456C-AF3E-081148A0C205}" presName="node" presStyleLbl="node1" presStyleIdx="0" presStyleCnt="6">
        <dgm:presLayoutVars>
          <dgm:bulletEnabled val="1"/>
        </dgm:presLayoutVars>
      </dgm:prSet>
      <dgm:spPr/>
    </dgm:pt>
    <dgm:pt modelId="{FBF10DB2-3A20-471B-A801-93E129BAEF4C}" type="pres">
      <dgm:prSet presAssocID="{7193E626-A671-456C-AF3E-081148A0C205}" presName="dummy" presStyleCnt="0"/>
      <dgm:spPr/>
    </dgm:pt>
    <dgm:pt modelId="{C435C5DB-862B-4B62-A152-BB9EAD7F0A75}" type="pres">
      <dgm:prSet presAssocID="{344F40B3-3BBD-4328-B22A-AB1022EFFE0B}" presName="sibTrans" presStyleLbl="sibTrans2D1" presStyleIdx="0" presStyleCnt="6"/>
      <dgm:spPr/>
    </dgm:pt>
    <dgm:pt modelId="{C5BB10D4-0A18-4D3E-9CBF-0D76FD8AE215}" type="pres">
      <dgm:prSet presAssocID="{B92C18DF-C563-44CF-8A30-C7F67001E1DE}" presName="node" presStyleLbl="node1" presStyleIdx="1" presStyleCnt="6">
        <dgm:presLayoutVars>
          <dgm:bulletEnabled val="1"/>
        </dgm:presLayoutVars>
      </dgm:prSet>
      <dgm:spPr/>
    </dgm:pt>
    <dgm:pt modelId="{538DD402-672A-427A-B004-23260B472CD4}" type="pres">
      <dgm:prSet presAssocID="{B92C18DF-C563-44CF-8A30-C7F67001E1DE}" presName="dummy" presStyleCnt="0"/>
      <dgm:spPr/>
    </dgm:pt>
    <dgm:pt modelId="{E43F8F93-0803-4264-AFF1-6FDEF653328C}" type="pres">
      <dgm:prSet presAssocID="{45452ACD-99FD-4C11-A035-DB36AEAB64B5}" presName="sibTrans" presStyleLbl="sibTrans2D1" presStyleIdx="1" presStyleCnt="6"/>
      <dgm:spPr/>
    </dgm:pt>
    <dgm:pt modelId="{0DA674C9-8F1E-414E-9ED7-84A008616629}" type="pres">
      <dgm:prSet presAssocID="{613E43D6-A861-4465-88BF-0E387739EB32}" presName="node" presStyleLbl="node1" presStyleIdx="2" presStyleCnt="6">
        <dgm:presLayoutVars>
          <dgm:bulletEnabled val="1"/>
        </dgm:presLayoutVars>
      </dgm:prSet>
      <dgm:spPr/>
    </dgm:pt>
    <dgm:pt modelId="{BF452396-C86E-4D1E-8116-414B36C52146}" type="pres">
      <dgm:prSet presAssocID="{613E43D6-A861-4465-88BF-0E387739EB32}" presName="dummy" presStyleCnt="0"/>
      <dgm:spPr/>
    </dgm:pt>
    <dgm:pt modelId="{A9305D65-590C-4B5B-9E5D-361649537638}" type="pres">
      <dgm:prSet presAssocID="{F4D5CCAE-89AE-482A-A027-04E01E443528}" presName="sibTrans" presStyleLbl="sibTrans2D1" presStyleIdx="2" presStyleCnt="6"/>
      <dgm:spPr/>
    </dgm:pt>
    <dgm:pt modelId="{84571838-A337-4C6B-BD22-68C58562C0BF}" type="pres">
      <dgm:prSet presAssocID="{FC0EA8D2-603D-498D-9E3F-22EA8FF8423E}" presName="node" presStyleLbl="node1" presStyleIdx="3" presStyleCnt="6">
        <dgm:presLayoutVars>
          <dgm:bulletEnabled val="1"/>
        </dgm:presLayoutVars>
      </dgm:prSet>
      <dgm:spPr/>
    </dgm:pt>
    <dgm:pt modelId="{5AD9D961-8CA5-4FAB-951B-5D2DE9C9E174}" type="pres">
      <dgm:prSet presAssocID="{FC0EA8D2-603D-498D-9E3F-22EA8FF8423E}" presName="dummy" presStyleCnt="0"/>
      <dgm:spPr/>
    </dgm:pt>
    <dgm:pt modelId="{0E0419FF-F371-48E3-827B-CEDF28BF4EF5}" type="pres">
      <dgm:prSet presAssocID="{9F9C49A1-1CE3-4E05-8F41-47BA51A96FCF}" presName="sibTrans" presStyleLbl="sibTrans2D1" presStyleIdx="3" presStyleCnt="6"/>
      <dgm:spPr/>
    </dgm:pt>
    <dgm:pt modelId="{2AE7D367-FF35-4599-A4B8-D4F345E263C7}" type="pres">
      <dgm:prSet presAssocID="{5A1AA63E-B8A6-40DB-B95C-2AAF0DC6D265}" presName="node" presStyleLbl="node1" presStyleIdx="4" presStyleCnt="6">
        <dgm:presLayoutVars>
          <dgm:bulletEnabled val="1"/>
        </dgm:presLayoutVars>
      </dgm:prSet>
      <dgm:spPr/>
    </dgm:pt>
    <dgm:pt modelId="{260D0BA1-1416-4F29-AE0D-9DB8573989F6}" type="pres">
      <dgm:prSet presAssocID="{5A1AA63E-B8A6-40DB-B95C-2AAF0DC6D265}" presName="dummy" presStyleCnt="0"/>
      <dgm:spPr/>
    </dgm:pt>
    <dgm:pt modelId="{93C88964-2D80-49B8-81EE-C5FE947E4A97}" type="pres">
      <dgm:prSet presAssocID="{CFBE64D6-71AC-44AF-BBCE-A598C59FAADF}" presName="sibTrans" presStyleLbl="sibTrans2D1" presStyleIdx="4" presStyleCnt="6"/>
      <dgm:spPr/>
    </dgm:pt>
    <dgm:pt modelId="{BB88ADFC-8FF4-423E-A643-13F950C7D335}" type="pres">
      <dgm:prSet presAssocID="{D8EA7E08-C445-4F0F-97B4-3FDA8D3EB73D}" presName="node" presStyleLbl="node1" presStyleIdx="5" presStyleCnt="6">
        <dgm:presLayoutVars>
          <dgm:bulletEnabled val="1"/>
        </dgm:presLayoutVars>
      </dgm:prSet>
      <dgm:spPr/>
    </dgm:pt>
    <dgm:pt modelId="{4A81EF2E-3510-4B2B-8ED0-5260D876C85C}" type="pres">
      <dgm:prSet presAssocID="{D8EA7E08-C445-4F0F-97B4-3FDA8D3EB73D}" presName="dummy" presStyleCnt="0"/>
      <dgm:spPr/>
    </dgm:pt>
    <dgm:pt modelId="{D978D315-12AA-4255-8646-EBE0216F5D1B}" type="pres">
      <dgm:prSet presAssocID="{BC94ABF2-2CA5-49B2-AE64-4D509BC7D86F}" presName="sibTrans" presStyleLbl="sibTrans2D1" presStyleIdx="5" presStyleCnt="6"/>
      <dgm:spPr/>
    </dgm:pt>
  </dgm:ptLst>
  <dgm:cxnLst>
    <dgm:cxn modelId="{44AD5E03-D1F7-453C-895D-EB5AFE60F7DD}" type="presOf" srcId="{B92C18DF-C563-44CF-8A30-C7F67001E1DE}" destId="{C5BB10D4-0A18-4D3E-9CBF-0D76FD8AE215}" srcOrd="0" destOrd="0" presId="urn:microsoft.com/office/officeart/2005/8/layout/radial6"/>
    <dgm:cxn modelId="{0134B20A-B515-48C4-B3C1-BEB948C4BEF2}" type="presOf" srcId="{F4D5CCAE-89AE-482A-A027-04E01E443528}" destId="{A9305D65-590C-4B5B-9E5D-361649537638}" srcOrd="0" destOrd="0" presId="urn:microsoft.com/office/officeart/2005/8/layout/radial6"/>
    <dgm:cxn modelId="{DC8B6017-830F-45FF-B626-C310E6813CEF}" srcId="{C78F2D34-1005-44A5-99E5-B27D4BF4BACC}" destId="{D8EA7E08-C445-4F0F-97B4-3FDA8D3EB73D}" srcOrd="5" destOrd="0" parTransId="{6D0592C5-4F94-4239-8018-99CF21390341}" sibTransId="{BC94ABF2-2CA5-49B2-AE64-4D509BC7D86F}"/>
    <dgm:cxn modelId="{F4D1B821-B432-4D97-9881-8FCC588DAC01}" srcId="{C78F2D34-1005-44A5-99E5-B27D4BF4BACC}" destId="{FC0EA8D2-603D-498D-9E3F-22EA8FF8423E}" srcOrd="3" destOrd="0" parTransId="{F65AC421-7585-4AB8-AE20-6FD10D643855}" sibTransId="{9F9C49A1-1CE3-4E05-8F41-47BA51A96FCF}"/>
    <dgm:cxn modelId="{2911EF2E-E37E-47DF-823D-675E4CB2F95C}" srcId="{C78F2D34-1005-44A5-99E5-B27D4BF4BACC}" destId="{B92C18DF-C563-44CF-8A30-C7F67001E1DE}" srcOrd="1" destOrd="0" parTransId="{1FF657B4-2C62-43FB-8543-96866D965326}" sibTransId="{45452ACD-99FD-4C11-A035-DB36AEAB64B5}"/>
    <dgm:cxn modelId="{F846553D-4C42-4180-907D-B96E5671CDA5}" type="presOf" srcId="{5A1AA63E-B8A6-40DB-B95C-2AAF0DC6D265}" destId="{2AE7D367-FF35-4599-A4B8-D4F345E263C7}" srcOrd="0" destOrd="0" presId="urn:microsoft.com/office/officeart/2005/8/layout/radial6"/>
    <dgm:cxn modelId="{552B0B5D-F9D4-44A1-ACD0-9D1127B299CF}" type="presOf" srcId="{7193E626-A671-456C-AF3E-081148A0C205}" destId="{05C63B45-F22F-41B0-907F-BC1000652A4F}" srcOrd="0" destOrd="0" presId="urn:microsoft.com/office/officeart/2005/8/layout/radial6"/>
    <dgm:cxn modelId="{50287473-B34F-4027-9AE0-3A0DE4D10FE3}" type="presOf" srcId="{9F9C49A1-1CE3-4E05-8F41-47BA51A96FCF}" destId="{0E0419FF-F371-48E3-827B-CEDF28BF4EF5}" srcOrd="0" destOrd="0" presId="urn:microsoft.com/office/officeart/2005/8/layout/radial6"/>
    <dgm:cxn modelId="{F66D6A76-01D4-4C5E-8053-82AF17812C60}" type="presOf" srcId="{CFBE64D6-71AC-44AF-BBCE-A598C59FAADF}" destId="{93C88964-2D80-49B8-81EE-C5FE947E4A97}" srcOrd="0" destOrd="0" presId="urn:microsoft.com/office/officeart/2005/8/layout/radial6"/>
    <dgm:cxn modelId="{7A62CA7C-26CA-4D0D-A317-600C2E84F804}" type="presOf" srcId="{FC0EA8D2-603D-498D-9E3F-22EA8FF8423E}" destId="{84571838-A337-4C6B-BD22-68C58562C0BF}" srcOrd="0" destOrd="0" presId="urn:microsoft.com/office/officeart/2005/8/layout/radial6"/>
    <dgm:cxn modelId="{A8A9297E-6C75-4921-96C3-D266ADF83E40}" type="presOf" srcId="{45452ACD-99FD-4C11-A035-DB36AEAB64B5}" destId="{E43F8F93-0803-4264-AFF1-6FDEF653328C}" srcOrd="0" destOrd="0" presId="urn:microsoft.com/office/officeart/2005/8/layout/radial6"/>
    <dgm:cxn modelId="{B8E9E17E-32FD-4F8F-99F3-E8B71CA8CC93}" type="presOf" srcId="{BC94ABF2-2CA5-49B2-AE64-4D509BC7D86F}" destId="{D978D315-12AA-4255-8646-EBE0216F5D1B}" srcOrd="0" destOrd="0" presId="urn:microsoft.com/office/officeart/2005/8/layout/radial6"/>
    <dgm:cxn modelId="{9C329E8F-E68F-40B6-AC5A-FBD4D9AA674B}" srcId="{C78F2D34-1005-44A5-99E5-B27D4BF4BACC}" destId="{613E43D6-A861-4465-88BF-0E387739EB32}" srcOrd="2" destOrd="0" parTransId="{1D3A08AD-8A0C-46BC-8835-6F0D623A9536}" sibTransId="{F4D5CCAE-89AE-482A-A027-04E01E443528}"/>
    <dgm:cxn modelId="{97269393-E6AD-410B-8C61-DCBFEC6C0453}" type="presOf" srcId="{D8EA7E08-C445-4F0F-97B4-3FDA8D3EB73D}" destId="{BB88ADFC-8FF4-423E-A643-13F950C7D335}" srcOrd="0" destOrd="0" presId="urn:microsoft.com/office/officeart/2005/8/layout/radial6"/>
    <dgm:cxn modelId="{EEE2CA97-7DD2-487C-81F8-45C933AA5D90}" srcId="{03A213A9-289F-4613-8CF6-A37E91C6F24A}" destId="{C78F2D34-1005-44A5-99E5-B27D4BF4BACC}" srcOrd="0" destOrd="0" parTransId="{74C3883E-98FB-4363-A006-972D0DED9A5B}" sibTransId="{02534720-FC31-42C7-9E2A-79752C97DBE1}"/>
    <dgm:cxn modelId="{8E8A0EA7-2F92-4D5F-B379-49CE3C0C7669}" type="presOf" srcId="{03A213A9-289F-4613-8CF6-A37E91C6F24A}" destId="{872ECA22-E951-420B-B733-25814715E427}" srcOrd="0" destOrd="0" presId="urn:microsoft.com/office/officeart/2005/8/layout/radial6"/>
    <dgm:cxn modelId="{66CE5BB2-6A14-4323-908C-1D5F7883F26C}" srcId="{03A213A9-289F-4613-8CF6-A37E91C6F24A}" destId="{3F0D958C-7D58-40EB-A0AC-34F8F5C3BB94}" srcOrd="1" destOrd="0" parTransId="{8B4EEDC1-145B-41D7-88E0-66BA4624468B}" sibTransId="{F074A274-1497-4C42-B3F8-E41A13DBCB6A}"/>
    <dgm:cxn modelId="{7DE683BA-6D55-4E74-A0CE-94E849D42850}" type="presOf" srcId="{344F40B3-3BBD-4328-B22A-AB1022EFFE0B}" destId="{C435C5DB-862B-4B62-A152-BB9EAD7F0A75}" srcOrd="0" destOrd="0" presId="urn:microsoft.com/office/officeart/2005/8/layout/radial6"/>
    <dgm:cxn modelId="{AAE4E5C5-96D5-4CDF-AE4C-0A4585CC3D18}" type="presOf" srcId="{C78F2D34-1005-44A5-99E5-B27D4BF4BACC}" destId="{12107879-4F21-43DF-805F-9ED166EA5167}" srcOrd="0" destOrd="0" presId="urn:microsoft.com/office/officeart/2005/8/layout/radial6"/>
    <dgm:cxn modelId="{76662BC7-A013-428B-9089-358C6A9BCCBF}" type="presOf" srcId="{613E43D6-A861-4465-88BF-0E387739EB32}" destId="{0DA674C9-8F1E-414E-9ED7-84A008616629}" srcOrd="0" destOrd="0" presId="urn:microsoft.com/office/officeart/2005/8/layout/radial6"/>
    <dgm:cxn modelId="{F447ABDD-4821-4165-9E1C-DEADEDD1DC86}" srcId="{C78F2D34-1005-44A5-99E5-B27D4BF4BACC}" destId="{7193E626-A671-456C-AF3E-081148A0C205}" srcOrd="0" destOrd="0" parTransId="{1F30868B-3E45-4666-AEF4-E9A342CC8AAE}" sibTransId="{344F40B3-3BBD-4328-B22A-AB1022EFFE0B}"/>
    <dgm:cxn modelId="{4B0B2CE6-2629-496B-9CF8-9EA68570DA6D}" srcId="{C78F2D34-1005-44A5-99E5-B27D4BF4BACC}" destId="{5A1AA63E-B8A6-40DB-B95C-2AAF0DC6D265}" srcOrd="4" destOrd="0" parTransId="{59C95976-D55D-4C4A-A99A-51FB05B95193}" sibTransId="{CFBE64D6-71AC-44AF-BBCE-A598C59FAADF}"/>
    <dgm:cxn modelId="{49144112-B67B-40C3-8E8B-A91665CE693B}" type="presParOf" srcId="{872ECA22-E951-420B-B733-25814715E427}" destId="{12107879-4F21-43DF-805F-9ED166EA5167}" srcOrd="0" destOrd="0" presId="urn:microsoft.com/office/officeart/2005/8/layout/radial6"/>
    <dgm:cxn modelId="{A8355D30-5600-49A7-89D2-000A1EEDB3CE}" type="presParOf" srcId="{872ECA22-E951-420B-B733-25814715E427}" destId="{05C63B45-F22F-41B0-907F-BC1000652A4F}" srcOrd="1" destOrd="0" presId="urn:microsoft.com/office/officeart/2005/8/layout/radial6"/>
    <dgm:cxn modelId="{3AC69399-34D1-4D63-B209-5140727FDE4D}" type="presParOf" srcId="{872ECA22-E951-420B-B733-25814715E427}" destId="{FBF10DB2-3A20-471B-A801-93E129BAEF4C}" srcOrd="2" destOrd="0" presId="urn:microsoft.com/office/officeart/2005/8/layout/radial6"/>
    <dgm:cxn modelId="{E15B89EE-5887-4440-AA57-5D00955A6E70}" type="presParOf" srcId="{872ECA22-E951-420B-B733-25814715E427}" destId="{C435C5DB-862B-4B62-A152-BB9EAD7F0A75}" srcOrd="3" destOrd="0" presId="urn:microsoft.com/office/officeart/2005/8/layout/radial6"/>
    <dgm:cxn modelId="{9A9CB630-99B1-47E7-9D70-BD6477D0DF3E}" type="presParOf" srcId="{872ECA22-E951-420B-B733-25814715E427}" destId="{C5BB10D4-0A18-4D3E-9CBF-0D76FD8AE215}" srcOrd="4" destOrd="0" presId="urn:microsoft.com/office/officeart/2005/8/layout/radial6"/>
    <dgm:cxn modelId="{14C987C3-4C8A-428F-A3B9-4B287C87964C}" type="presParOf" srcId="{872ECA22-E951-420B-B733-25814715E427}" destId="{538DD402-672A-427A-B004-23260B472CD4}" srcOrd="5" destOrd="0" presId="urn:microsoft.com/office/officeart/2005/8/layout/radial6"/>
    <dgm:cxn modelId="{3B50B1DB-0F7A-46DF-87B4-07A8C8B7E392}" type="presParOf" srcId="{872ECA22-E951-420B-B733-25814715E427}" destId="{E43F8F93-0803-4264-AFF1-6FDEF653328C}" srcOrd="6" destOrd="0" presId="urn:microsoft.com/office/officeart/2005/8/layout/radial6"/>
    <dgm:cxn modelId="{038F06A4-A51E-4979-A155-5AA8DC161182}" type="presParOf" srcId="{872ECA22-E951-420B-B733-25814715E427}" destId="{0DA674C9-8F1E-414E-9ED7-84A008616629}" srcOrd="7" destOrd="0" presId="urn:microsoft.com/office/officeart/2005/8/layout/radial6"/>
    <dgm:cxn modelId="{229BBE35-CC24-449E-94C6-F5F7DFD439D8}" type="presParOf" srcId="{872ECA22-E951-420B-B733-25814715E427}" destId="{BF452396-C86E-4D1E-8116-414B36C52146}" srcOrd="8" destOrd="0" presId="urn:microsoft.com/office/officeart/2005/8/layout/radial6"/>
    <dgm:cxn modelId="{87F47636-4DEF-4582-8784-C1DB8AA9979A}" type="presParOf" srcId="{872ECA22-E951-420B-B733-25814715E427}" destId="{A9305D65-590C-4B5B-9E5D-361649537638}" srcOrd="9" destOrd="0" presId="urn:microsoft.com/office/officeart/2005/8/layout/radial6"/>
    <dgm:cxn modelId="{746453A8-A253-450A-9ACD-71242C1DA1AC}" type="presParOf" srcId="{872ECA22-E951-420B-B733-25814715E427}" destId="{84571838-A337-4C6B-BD22-68C58562C0BF}" srcOrd="10" destOrd="0" presId="urn:microsoft.com/office/officeart/2005/8/layout/radial6"/>
    <dgm:cxn modelId="{BA134A91-835C-4569-82F1-B6298AE45E6B}" type="presParOf" srcId="{872ECA22-E951-420B-B733-25814715E427}" destId="{5AD9D961-8CA5-4FAB-951B-5D2DE9C9E174}" srcOrd="11" destOrd="0" presId="urn:microsoft.com/office/officeart/2005/8/layout/radial6"/>
    <dgm:cxn modelId="{17858A30-6156-470F-AACC-9273B254B7E4}" type="presParOf" srcId="{872ECA22-E951-420B-B733-25814715E427}" destId="{0E0419FF-F371-48E3-827B-CEDF28BF4EF5}" srcOrd="12" destOrd="0" presId="urn:microsoft.com/office/officeart/2005/8/layout/radial6"/>
    <dgm:cxn modelId="{7795D140-5036-4F72-BE1F-B4623F4F01EA}" type="presParOf" srcId="{872ECA22-E951-420B-B733-25814715E427}" destId="{2AE7D367-FF35-4599-A4B8-D4F345E263C7}" srcOrd="13" destOrd="0" presId="urn:microsoft.com/office/officeart/2005/8/layout/radial6"/>
    <dgm:cxn modelId="{9CACE15A-B979-408B-B1AE-B63D90C44896}" type="presParOf" srcId="{872ECA22-E951-420B-B733-25814715E427}" destId="{260D0BA1-1416-4F29-AE0D-9DB8573989F6}" srcOrd="14" destOrd="0" presId="urn:microsoft.com/office/officeart/2005/8/layout/radial6"/>
    <dgm:cxn modelId="{A267A252-FE76-4E4B-A5E6-753F5E0D3476}" type="presParOf" srcId="{872ECA22-E951-420B-B733-25814715E427}" destId="{93C88964-2D80-49B8-81EE-C5FE947E4A97}" srcOrd="15" destOrd="0" presId="urn:microsoft.com/office/officeart/2005/8/layout/radial6"/>
    <dgm:cxn modelId="{34835F18-2A41-4A45-9D30-6B74A94CE006}" type="presParOf" srcId="{872ECA22-E951-420B-B733-25814715E427}" destId="{BB88ADFC-8FF4-423E-A643-13F950C7D335}" srcOrd="16" destOrd="0" presId="urn:microsoft.com/office/officeart/2005/8/layout/radial6"/>
    <dgm:cxn modelId="{E6520C2B-6E6D-45E5-8749-580ADD83F9DB}" type="presParOf" srcId="{872ECA22-E951-420B-B733-25814715E427}" destId="{4A81EF2E-3510-4B2B-8ED0-5260D876C85C}" srcOrd="17" destOrd="0" presId="urn:microsoft.com/office/officeart/2005/8/layout/radial6"/>
    <dgm:cxn modelId="{FF95FFC3-CADF-4746-8C85-EF48BC74500D}" type="presParOf" srcId="{872ECA22-E951-420B-B733-25814715E427}" destId="{D978D315-12AA-4255-8646-EBE0216F5D1B}" srcOrd="18"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78D315-12AA-4255-8646-EBE0216F5D1B}">
      <dsp:nvSpPr>
        <dsp:cNvPr id="0" name=""/>
        <dsp:cNvSpPr/>
      </dsp:nvSpPr>
      <dsp:spPr>
        <a:xfrm>
          <a:off x="1350354" y="420622"/>
          <a:ext cx="2880358" cy="2880358"/>
        </a:xfrm>
        <a:prstGeom prst="blockArc">
          <a:avLst>
            <a:gd name="adj1" fmla="val 12600000"/>
            <a:gd name="adj2" fmla="val 16200000"/>
            <a:gd name="adj3" fmla="val 451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3C88964-2D80-49B8-81EE-C5FE947E4A97}">
      <dsp:nvSpPr>
        <dsp:cNvPr id="0" name=""/>
        <dsp:cNvSpPr/>
      </dsp:nvSpPr>
      <dsp:spPr>
        <a:xfrm>
          <a:off x="1350354" y="420622"/>
          <a:ext cx="2880358" cy="2880358"/>
        </a:xfrm>
        <a:prstGeom prst="blockArc">
          <a:avLst>
            <a:gd name="adj1" fmla="val 9000000"/>
            <a:gd name="adj2" fmla="val 12600000"/>
            <a:gd name="adj3" fmla="val 451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E0419FF-F371-48E3-827B-CEDF28BF4EF5}">
      <dsp:nvSpPr>
        <dsp:cNvPr id="0" name=""/>
        <dsp:cNvSpPr/>
      </dsp:nvSpPr>
      <dsp:spPr>
        <a:xfrm>
          <a:off x="1350354" y="420622"/>
          <a:ext cx="2880358" cy="2880358"/>
        </a:xfrm>
        <a:prstGeom prst="blockArc">
          <a:avLst>
            <a:gd name="adj1" fmla="val 5400000"/>
            <a:gd name="adj2" fmla="val 9000000"/>
            <a:gd name="adj3" fmla="val 451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9305D65-590C-4B5B-9E5D-361649537638}">
      <dsp:nvSpPr>
        <dsp:cNvPr id="0" name=""/>
        <dsp:cNvSpPr/>
      </dsp:nvSpPr>
      <dsp:spPr>
        <a:xfrm>
          <a:off x="1350354" y="420622"/>
          <a:ext cx="2880358" cy="2880358"/>
        </a:xfrm>
        <a:prstGeom prst="blockArc">
          <a:avLst>
            <a:gd name="adj1" fmla="val 1800000"/>
            <a:gd name="adj2" fmla="val 5400000"/>
            <a:gd name="adj3" fmla="val 451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43F8F93-0803-4264-AFF1-6FDEF653328C}">
      <dsp:nvSpPr>
        <dsp:cNvPr id="0" name=""/>
        <dsp:cNvSpPr/>
      </dsp:nvSpPr>
      <dsp:spPr>
        <a:xfrm>
          <a:off x="1350354" y="420622"/>
          <a:ext cx="2880358" cy="2880358"/>
        </a:xfrm>
        <a:prstGeom prst="blockArc">
          <a:avLst>
            <a:gd name="adj1" fmla="val 19800000"/>
            <a:gd name="adj2" fmla="val 1800000"/>
            <a:gd name="adj3" fmla="val 451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435C5DB-862B-4B62-A152-BB9EAD7F0A75}">
      <dsp:nvSpPr>
        <dsp:cNvPr id="0" name=""/>
        <dsp:cNvSpPr/>
      </dsp:nvSpPr>
      <dsp:spPr>
        <a:xfrm>
          <a:off x="1350354" y="420622"/>
          <a:ext cx="2880358" cy="2880358"/>
        </a:xfrm>
        <a:prstGeom prst="blockArc">
          <a:avLst>
            <a:gd name="adj1" fmla="val 16200000"/>
            <a:gd name="adj2" fmla="val 19800000"/>
            <a:gd name="adj3" fmla="val 451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2107879-4F21-43DF-805F-9ED166EA5167}">
      <dsp:nvSpPr>
        <dsp:cNvPr id="0" name=""/>
        <dsp:cNvSpPr/>
      </dsp:nvSpPr>
      <dsp:spPr>
        <a:xfrm>
          <a:off x="2231186" y="1378462"/>
          <a:ext cx="1118694" cy="964678"/>
        </a:xfrm>
        <a:prstGeom prst="ellipse">
          <a:avLst/>
        </a:prstGeom>
        <a:solidFill>
          <a:srgbClr val="7030A0"/>
        </a:solidFill>
        <a:ln w="25400"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b="1" kern="1200" dirty="0">
              <a:solidFill>
                <a:schemeClr val="tx1"/>
              </a:solidFill>
            </a:rPr>
            <a:t>Joint Health &amp; Wellbeing Strategy</a:t>
          </a:r>
        </a:p>
      </dsp:txBody>
      <dsp:txXfrm>
        <a:off x="2395015" y="1519736"/>
        <a:ext cx="791036" cy="682130"/>
      </dsp:txXfrm>
    </dsp:sp>
    <dsp:sp modelId="{05C63B45-F22F-41B0-907F-BC1000652A4F}">
      <dsp:nvSpPr>
        <dsp:cNvPr id="0" name=""/>
        <dsp:cNvSpPr/>
      </dsp:nvSpPr>
      <dsp:spPr>
        <a:xfrm>
          <a:off x="2338911" y="1517"/>
          <a:ext cx="903244" cy="903244"/>
        </a:xfrm>
        <a:prstGeom prst="ellipse">
          <a:avLst/>
        </a:prstGeom>
        <a:solidFill>
          <a:schemeClr val="bg1"/>
        </a:solidFill>
        <a:ln w="28575"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dirty="0">
              <a:solidFill>
                <a:schemeClr val="tx1"/>
              </a:solidFill>
            </a:rPr>
            <a:t>Health &amp; Wellbeing Board</a:t>
          </a:r>
        </a:p>
      </dsp:txBody>
      <dsp:txXfrm>
        <a:off x="2471188" y="133794"/>
        <a:ext cx="638690" cy="638690"/>
      </dsp:txXfrm>
    </dsp:sp>
    <dsp:sp modelId="{C5BB10D4-0A18-4D3E-9CBF-0D76FD8AE215}">
      <dsp:nvSpPr>
        <dsp:cNvPr id="0" name=""/>
        <dsp:cNvSpPr/>
      </dsp:nvSpPr>
      <dsp:spPr>
        <a:xfrm>
          <a:off x="3557983" y="705348"/>
          <a:ext cx="903244" cy="903244"/>
        </a:xfrm>
        <a:prstGeom prst="ellipse">
          <a:avLst/>
        </a:prstGeom>
        <a:solidFill>
          <a:srgbClr val="00B050"/>
        </a:solidFill>
        <a:ln w="28575"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a:solidFill>
                <a:schemeClr val="tx1"/>
              </a:solidFill>
            </a:rPr>
            <a:t>ICB </a:t>
          </a:r>
          <a:r>
            <a:rPr lang="en-GB" sz="800" kern="1200" dirty="0">
              <a:solidFill>
                <a:schemeClr val="tx1"/>
              </a:solidFill>
            </a:rPr>
            <a:t>Committee</a:t>
          </a:r>
        </a:p>
      </dsp:txBody>
      <dsp:txXfrm>
        <a:off x="3690260" y="837625"/>
        <a:ext cx="638690" cy="638690"/>
      </dsp:txXfrm>
    </dsp:sp>
    <dsp:sp modelId="{0DA674C9-8F1E-414E-9ED7-84A008616629}">
      <dsp:nvSpPr>
        <dsp:cNvPr id="0" name=""/>
        <dsp:cNvSpPr/>
      </dsp:nvSpPr>
      <dsp:spPr>
        <a:xfrm>
          <a:off x="3557983" y="2113011"/>
          <a:ext cx="903244" cy="903244"/>
        </a:xfrm>
        <a:prstGeom prst="ellipse">
          <a:avLst/>
        </a:prstGeom>
        <a:solidFill>
          <a:schemeClr val="bg1"/>
        </a:solidFill>
        <a:ln w="28575"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dirty="0">
              <a:solidFill>
                <a:schemeClr val="tx1"/>
              </a:solidFill>
            </a:rPr>
            <a:t>Integrated Delivery Collaborative</a:t>
          </a:r>
        </a:p>
      </dsp:txBody>
      <dsp:txXfrm>
        <a:off x="3690260" y="2245288"/>
        <a:ext cx="638690" cy="638690"/>
      </dsp:txXfrm>
    </dsp:sp>
    <dsp:sp modelId="{84571838-A337-4C6B-BD22-68C58562C0BF}">
      <dsp:nvSpPr>
        <dsp:cNvPr id="0" name=""/>
        <dsp:cNvSpPr/>
      </dsp:nvSpPr>
      <dsp:spPr>
        <a:xfrm>
          <a:off x="2338911" y="2816842"/>
          <a:ext cx="903244" cy="903244"/>
        </a:xfrm>
        <a:prstGeom prst="ellipse">
          <a:avLst/>
        </a:prstGeom>
        <a:solidFill>
          <a:schemeClr val="bg1"/>
        </a:solidFill>
        <a:ln w="28575"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dirty="0">
              <a:solidFill>
                <a:schemeClr val="tx1"/>
              </a:solidFill>
            </a:rPr>
            <a:t>Service-user / Citizen /Carer / Community Voice</a:t>
          </a:r>
        </a:p>
      </dsp:txBody>
      <dsp:txXfrm>
        <a:off x="2471188" y="2949119"/>
        <a:ext cx="638690" cy="638690"/>
      </dsp:txXfrm>
    </dsp:sp>
    <dsp:sp modelId="{2AE7D367-FF35-4599-A4B8-D4F345E263C7}">
      <dsp:nvSpPr>
        <dsp:cNvPr id="0" name=""/>
        <dsp:cNvSpPr/>
      </dsp:nvSpPr>
      <dsp:spPr>
        <a:xfrm>
          <a:off x="1119840" y="2113011"/>
          <a:ext cx="903244" cy="903244"/>
        </a:xfrm>
        <a:prstGeom prst="ellipse">
          <a:avLst/>
        </a:prstGeom>
        <a:solidFill>
          <a:schemeClr val="bg1"/>
        </a:solidFill>
        <a:ln w="28575"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dirty="0">
              <a:solidFill>
                <a:schemeClr val="tx1"/>
              </a:solidFill>
            </a:rPr>
            <a:t>Clinical &amp; Professional Reference</a:t>
          </a:r>
        </a:p>
      </dsp:txBody>
      <dsp:txXfrm>
        <a:off x="1252117" y="2245288"/>
        <a:ext cx="638690" cy="638690"/>
      </dsp:txXfrm>
    </dsp:sp>
    <dsp:sp modelId="{BB88ADFC-8FF4-423E-A643-13F950C7D335}">
      <dsp:nvSpPr>
        <dsp:cNvPr id="0" name=""/>
        <dsp:cNvSpPr/>
      </dsp:nvSpPr>
      <dsp:spPr>
        <a:xfrm>
          <a:off x="1119840" y="705348"/>
          <a:ext cx="903244" cy="903244"/>
        </a:xfrm>
        <a:prstGeom prst="ellipse">
          <a:avLst/>
        </a:prstGeom>
        <a:solidFill>
          <a:schemeClr val="bg1"/>
        </a:solidFill>
        <a:ln w="28575"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kern="1200" dirty="0">
              <a:solidFill>
                <a:schemeClr val="tx1"/>
              </a:solidFill>
            </a:rPr>
            <a:t>Kirklees Partnership Forum</a:t>
          </a:r>
        </a:p>
      </dsp:txBody>
      <dsp:txXfrm>
        <a:off x="1252117" y="837625"/>
        <a:ext cx="638690" cy="638690"/>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59C9D1-92A1-4687-A646-3A2874AA3590}" type="datetimeFigureOut">
              <a:rPr lang="en-GB" smtClean="0"/>
              <a:t>26/01/2022</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BE7430-A60F-4753-A94E-0052544E476F}" type="slidenum">
              <a:rPr lang="en-GB" smtClean="0"/>
              <a:t>‹#›</a:t>
            </a:fld>
            <a:endParaRPr lang="en-GB" dirty="0"/>
          </a:p>
        </p:txBody>
      </p:sp>
    </p:spTree>
    <p:extLst>
      <p:ext uri="{BB962C8B-B14F-4D97-AF65-F5344CB8AC3E}">
        <p14:creationId xmlns:p14="http://schemas.microsoft.com/office/powerpoint/2010/main" val="1217858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FBE7430-A60F-4753-A94E-0052544E476F}" type="slidenum">
              <a:rPr lang="en-GB" smtClean="0"/>
              <a:t>1</a:t>
            </a:fld>
            <a:endParaRPr lang="en-GB" dirty="0"/>
          </a:p>
        </p:txBody>
      </p:sp>
    </p:spTree>
    <p:extLst>
      <p:ext uri="{BB962C8B-B14F-4D97-AF65-F5344CB8AC3E}">
        <p14:creationId xmlns:p14="http://schemas.microsoft.com/office/powerpoint/2010/main" val="26943682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FBE7430-A60F-4753-A94E-0052544E476F}" type="slidenum">
              <a:rPr lang="en-GB" smtClean="0"/>
              <a:t>10</a:t>
            </a:fld>
            <a:endParaRPr lang="en-GB" dirty="0"/>
          </a:p>
        </p:txBody>
      </p:sp>
    </p:spTree>
    <p:extLst>
      <p:ext uri="{BB962C8B-B14F-4D97-AF65-F5344CB8AC3E}">
        <p14:creationId xmlns:p14="http://schemas.microsoft.com/office/powerpoint/2010/main" val="13212685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FBE7430-A60F-4753-A94E-0052544E476F}" type="slidenum">
              <a:rPr lang="en-GB" smtClean="0"/>
              <a:t>11</a:t>
            </a:fld>
            <a:endParaRPr lang="en-GB" dirty="0"/>
          </a:p>
        </p:txBody>
      </p:sp>
    </p:spTree>
    <p:extLst>
      <p:ext uri="{BB962C8B-B14F-4D97-AF65-F5344CB8AC3E}">
        <p14:creationId xmlns:p14="http://schemas.microsoft.com/office/powerpoint/2010/main" val="34169316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FBE7430-A60F-4753-A94E-0052544E476F}" type="slidenum">
              <a:rPr lang="en-GB" smtClean="0"/>
              <a:t>12</a:t>
            </a:fld>
            <a:endParaRPr lang="en-GB" dirty="0"/>
          </a:p>
        </p:txBody>
      </p:sp>
    </p:spTree>
    <p:extLst>
      <p:ext uri="{BB962C8B-B14F-4D97-AF65-F5344CB8AC3E}">
        <p14:creationId xmlns:p14="http://schemas.microsoft.com/office/powerpoint/2010/main" val="31003102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FBE7430-A60F-4753-A94E-0052544E476F}" type="slidenum">
              <a:rPr lang="en-GB" smtClean="0"/>
              <a:t>13</a:t>
            </a:fld>
            <a:endParaRPr lang="en-GB" dirty="0"/>
          </a:p>
        </p:txBody>
      </p:sp>
    </p:spTree>
    <p:extLst>
      <p:ext uri="{BB962C8B-B14F-4D97-AF65-F5344CB8AC3E}">
        <p14:creationId xmlns:p14="http://schemas.microsoft.com/office/powerpoint/2010/main" val="1770016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FBE7430-A60F-4753-A94E-0052544E476F}" type="slidenum">
              <a:rPr lang="en-GB" smtClean="0"/>
              <a:t>2</a:t>
            </a:fld>
            <a:endParaRPr lang="en-GB" dirty="0"/>
          </a:p>
        </p:txBody>
      </p:sp>
    </p:spTree>
    <p:extLst>
      <p:ext uri="{BB962C8B-B14F-4D97-AF65-F5344CB8AC3E}">
        <p14:creationId xmlns:p14="http://schemas.microsoft.com/office/powerpoint/2010/main" val="3313837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FBE7430-A60F-4753-A94E-0052544E476F}" type="slidenum">
              <a:rPr lang="en-GB" smtClean="0"/>
              <a:t>3</a:t>
            </a:fld>
            <a:endParaRPr lang="en-GB" dirty="0"/>
          </a:p>
        </p:txBody>
      </p:sp>
    </p:spTree>
    <p:extLst>
      <p:ext uri="{BB962C8B-B14F-4D97-AF65-F5344CB8AC3E}">
        <p14:creationId xmlns:p14="http://schemas.microsoft.com/office/powerpoint/2010/main" val="3459215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FBE7430-A60F-4753-A94E-0052544E476F}" type="slidenum">
              <a:rPr lang="en-GB" smtClean="0"/>
              <a:t>4</a:t>
            </a:fld>
            <a:endParaRPr lang="en-GB" dirty="0"/>
          </a:p>
        </p:txBody>
      </p:sp>
    </p:spTree>
    <p:extLst>
      <p:ext uri="{BB962C8B-B14F-4D97-AF65-F5344CB8AC3E}">
        <p14:creationId xmlns:p14="http://schemas.microsoft.com/office/powerpoint/2010/main" val="2415297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FBE7430-A60F-4753-A94E-0052544E476F}" type="slidenum">
              <a:rPr lang="en-GB" smtClean="0"/>
              <a:t>5</a:t>
            </a:fld>
            <a:endParaRPr lang="en-GB" dirty="0"/>
          </a:p>
        </p:txBody>
      </p:sp>
    </p:spTree>
    <p:extLst>
      <p:ext uri="{BB962C8B-B14F-4D97-AF65-F5344CB8AC3E}">
        <p14:creationId xmlns:p14="http://schemas.microsoft.com/office/powerpoint/2010/main" val="4007705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FBE7430-A60F-4753-A94E-0052544E476F}" type="slidenum">
              <a:rPr lang="en-GB" smtClean="0"/>
              <a:t>6</a:t>
            </a:fld>
            <a:endParaRPr lang="en-GB" dirty="0"/>
          </a:p>
        </p:txBody>
      </p:sp>
    </p:spTree>
    <p:extLst>
      <p:ext uri="{BB962C8B-B14F-4D97-AF65-F5344CB8AC3E}">
        <p14:creationId xmlns:p14="http://schemas.microsoft.com/office/powerpoint/2010/main" val="2217729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FBE7430-A60F-4753-A94E-0052544E476F}" type="slidenum">
              <a:rPr lang="en-GB" smtClean="0"/>
              <a:t>7</a:t>
            </a:fld>
            <a:endParaRPr lang="en-GB" dirty="0"/>
          </a:p>
        </p:txBody>
      </p:sp>
    </p:spTree>
    <p:extLst>
      <p:ext uri="{BB962C8B-B14F-4D97-AF65-F5344CB8AC3E}">
        <p14:creationId xmlns:p14="http://schemas.microsoft.com/office/powerpoint/2010/main" val="7193340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BE7430-A60F-4753-A94E-0052544E476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07501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FBE7430-A60F-4753-A94E-0052544E476F}" type="slidenum">
              <a:rPr lang="en-GB" smtClean="0"/>
              <a:t>9</a:t>
            </a:fld>
            <a:endParaRPr lang="en-GB" dirty="0"/>
          </a:p>
        </p:txBody>
      </p:sp>
    </p:spTree>
    <p:extLst>
      <p:ext uri="{BB962C8B-B14F-4D97-AF65-F5344CB8AC3E}">
        <p14:creationId xmlns:p14="http://schemas.microsoft.com/office/powerpoint/2010/main" val="1105653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1" y="658274"/>
            <a:ext cx="7772400" cy="1470025"/>
          </a:xfrm>
          <a:prstGeom prst="rect">
            <a:avLst/>
          </a:prstGeom>
        </p:spPr>
        <p:txBody>
          <a:bodyPr lIns="86420" tIns="43210" rIns="86420" bIns="43210"/>
          <a:lstStyle/>
          <a:p>
            <a:r>
              <a:rPr lang="en-GB" dirty="0"/>
              <a:t>Click to edit Master title style</a:t>
            </a:r>
            <a:endParaRPr lang="en-US" dirty="0"/>
          </a:p>
        </p:txBody>
      </p:sp>
      <p:sp>
        <p:nvSpPr>
          <p:cNvPr id="3" name="Subtitle 2"/>
          <p:cNvSpPr>
            <a:spLocks noGrp="1"/>
          </p:cNvSpPr>
          <p:nvPr>
            <p:ph type="subTitle" idx="1"/>
          </p:nvPr>
        </p:nvSpPr>
        <p:spPr>
          <a:xfrm>
            <a:off x="1371601" y="3009900"/>
            <a:ext cx="6400800" cy="1752600"/>
          </a:xfrm>
          <a:prstGeom prst="rect">
            <a:avLst/>
          </a:prstGeom>
        </p:spPr>
        <p:txBody>
          <a:bodyPr lIns="86420" tIns="43210" rIns="86420" bIns="43210"/>
          <a:lstStyle>
            <a:lvl1pPr marL="0" indent="0" algn="ctr">
              <a:buNone/>
              <a:defRPr>
                <a:solidFill>
                  <a:schemeClr val="tx1">
                    <a:tint val="75000"/>
                  </a:schemeClr>
                </a:solidFill>
              </a:defRPr>
            </a:lvl1pPr>
            <a:lvl2pPr marL="457063" indent="0" algn="ctr">
              <a:buNone/>
              <a:defRPr>
                <a:solidFill>
                  <a:schemeClr val="tx1">
                    <a:tint val="75000"/>
                  </a:schemeClr>
                </a:solidFill>
              </a:defRPr>
            </a:lvl2pPr>
            <a:lvl3pPr marL="914128" indent="0" algn="ctr">
              <a:buNone/>
              <a:defRPr>
                <a:solidFill>
                  <a:schemeClr val="tx1">
                    <a:tint val="75000"/>
                  </a:schemeClr>
                </a:solidFill>
              </a:defRPr>
            </a:lvl3pPr>
            <a:lvl4pPr marL="1371191" indent="0" algn="ctr">
              <a:buNone/>
              <a:defRPr>
                <a:solidFill>
                  <a:schemeClr val="tx1">
                    <a:tint val="75000"/>
                  </a:schemeClr>
                </a:solidFill>
              </a:defRPr>
            </a:lvl4pPr>
            <a:lvl5pPr marL="1828254" indent="0" algn="ctr">
              <a:buNone/>
              <a:defRPr>
                <a:solidFill>
                  <a:schemeClr val="tx1">
                    <a:tint val="75000"/>
                  </a:schemeClr>
                </a:solidFill>
              </a:defRPr>
            </a:lvl5pPr>
            <a:lvl6pPr marL="2285319" indent="0" algn="ctr">
              <a:buNone/>
              <a:defRPr>
                <a:solidFill>
                  <a:schemeClr val="tx1">
                    <a:tint val="75000"/>
                  </a:schemeClr>
                </a:solidFill>
              </a:defRPr>
            </a:lvl6pPr>
            <a:lvl7pPr marL="2742382" indent="0" algn="ctr">
              <a:buNone/>
              <a:defRPr>
                <a:solidFill>
                  <a:schemeClr val="tx1">
                    <a:tint val="75000"/>
                  </a:schemeClr>
                </a:solidFill>
              </a:defRPr>
            </a:lvl7pPr>
            <a:lvl8pPr marL="3199447" indent="0" algn="ctr">
              <a:buNone/>
              <a:defRPr>
                <a:solidFill>
                  <a:schemeClr val="tx1">
                    <a:tint val="75000"/>
                  </a:schemeClr>
                </a:solidFill>
              </a:defRPr>
            </a:lvl8pPr>
            <a:lvl9pPr marL="3656510" indent="0" algn="ctr">
              <a:buNone/>
              <a:defRPr>
                <a:solidFill>
                  <a:schemeClr val="tx1">
                    <a:tint val="75000"/>
                  </a:schemeClr>
                </a:solidFill>
              </a:defRPr>
            </a:lvl9pPr>
          </a:lstStyle>
          <a:p>
            <a:r>
              <a:rPr lang="en-GB" dirty="0"/>
              <a:t>Click to edit Master subtitle style</a:t>
            </a:r>
            <a:endParaRPr lang="en-US" dirty="0"/>
          </a:p>
        </p:txBody>
      </p:sp>
    </p:spTree>
    <p:extLst>
      <p:ext uri="{BB962C8B-B14F-4D97-AF65-F5344CB8AC3E}">
        <p14:creationId xmlns:p14="http://schemas.microsoft.com/office/powerpoint/2010/main" val="1932819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26DC30E4-849E-4CF3-B6F5-6DFFD3C9F582}" type="datetimeFigureOut">
              <a:rPr lang="en-GB" smtClean="0">
                <a:solidFill>
                  <a:prstClr val="black">
                    <a:tint val="75000"/>
                  </a:prstClr>
                </a:solidFill>
              </a:rPr>
              <a:pPr/>
              <a:t>26/01/2022</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C9C2B1D-C868-412C-9DE7-D2C412E959DF}"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54418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338" y="25422"/>
            <a:ext cx="9139322" cy="6843506"/>
          </a:xfrm>
          <a:prstGeom prst="rect">
            <a:avLst/>
          </a:prstGeom>
        </p:spPr>
      </p:pic>
      <p:sp>
        <p:nvSpPr>
          <p:cNvPr id="9" name="Title 1"/>
          <p:cNvSpPr txBox="1">
            <a:spLocks/>
          </p:cNvSpPr>
          <p:nvPr userDrawn="1"/>
        </p:nvSpPr>
        <p:spPr>
          <a:xfrm>
            <a:off x="685801" y="2130426"/>
            <a:ext cx="7772400" cy="2855060"/>
          </a:xfrm>
          <a:prstGeom prst="rect">
            <a:avLst/>
          </a:prstGeom>
        </p:spPr>
        <p:txBody>
          <a:bodyPr lIns="91415" tIns="45707" rIns="91415" bIns="45707"/>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GB" sz="4655" dirty="0">
                <a:solidFill>
                  <a:prstClr val="white"/>
                </a:solidFill>
              </a:rPr>
              <a:t>Click to edit Master title style</a:t>
            </a:r>
            <a:endParaRPr lang="en-US" sz="4655" dirty="0">
              <a:solidFill>
                <a:prstClr val="white"/>
              </a:solidFill>
            </a:endParaRPr>
          </a:p>
        </p:txBody>
      </p:sp>
      <p:sp>
        <p:nvSpPr>
          <p:cNvPr id="2" name="Title Placeholder 1"/>
          <p:cNvSpPr>
            <a:spLocks noGrp="1"/>
          </p:cNvSpPr>
          <p:nvPr>
            <p:ph type="title"/>
          </p:nvPr>
        </p:nvSpPr>
        <p:spPr>
          <a:xfrm>
            <a:off x="471977" y="950614"/>
            <a:ext cx="8229600" cy="887239"/>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2130427"/>
            <a:ext cx="8229600" cy="370000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3"/>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pic>
        <p:nvPicPr>
          <p:cNvPr id="11" name="Picture 10"/>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651916" y="266330"/>
            <a:ext cx="1049661" cy="419864"/>
          </a:xfrm>
          <a:prstGeom prst="rect">
            <a:avLst/>
          </a:prstGeom>
        </p:spPr>
      </p:pic>
    </p:spTree>
    <p:extLst>
      <p:ext uri="{BB962C8B-B14F-4D97-AF65-F5344CB8AC3E}">
        <p14:creationId xmlns:p14="http://schemas.microsoft.com/office/powerpoint/2010/main" val="3001425469"/>
      </p:ext>
    </p:extLst>
  </p:cSld>
  <p:clrMap bg1="lt1" tx1="dk1" bg2="lt2" tx2="dk2" accent1="accent1" accent2="accent2" accent3="accent3" accent4="accent4" accent5="accent5" accent6="accent6" hlink="hlink" folHlink="folHlink"/>
  <p:sldLayoutIdLst>
    <p:sldLayoutId id="2147483685" r:id="rId1"/>
    <p:sldLayoutId id="2147483698" r:id="rId2"/>
  </p:sldLayoutIdLst>
  <p:txStyles>
    <p:titleStyle>
      <a:lvl1pPr algn="ctr" defTabSz="457063" rtl="0" eaLnBrk="1" latinLnBrk="0" hangingPunct="1">
        <a:spcBef>
          <a:spcPct val="0"/>
        </a:spcBef>
        <a:buNone/>
        <a:defRPr sz="4443" kern="1200">
          <a:solidFill>
            <a:schemeClr val="tx1"/>
          </a:solidFill>
          <a:latin typeface="+mj-lt"/>
          <a:ea typeface="+mj-ea"/>
          <a:cs typeface="+mj-cs"/>
        </a:defRPr>
      </a:lvl1pPr>
    </p:titleStyle>
    <p:bodyStyle>
      <a:lvl1pPr marL="342798" indent="-342798" algn="l" defTabSz="457063" rtl="0" eaLnBrk="1" latinLnBrk="0" hangingPunct="1">
        <a:spcBef>
          <a:spcPct val="20000"/>
        </a:spcBef>
        <a:buFont typeface="Arial"/>
        <a:buChar char="•"/>
        <a:defRPr sz="3173" kern="1200">
          <a:solidFill>
            <a:schemeClr val="tx1"/>
          </a:solidFill>
          <a:latin typeface="+mn-lt"/>
          <a:ea typeface="+mn-ea"/>
          <a:cs typeface="+mn-cs"/>
        </a:defRPr>
      </a:lvl1pPr>
      <a:lvl2pPr marL="742728" indent="-285665" algn="l" defTabSz="457063" rtl="0" eaLnBrk="1" latinLnBrk="0" hangingPunct="1">
        <a:spcBef>
          <a:spcPct val="20000"/>
        </a:spcBef>
        <a:buFont typeface="Arial"/>
        <a:buChar char="–"/>
        <a:defRPr sz="2751" kern="1200">
          <a:solidFill>
            <a:schemeClr val="tx1"/>
          </a:solidFill>
          <a:latin typeface="+mn-lt"/>
          <a:ea typeface="+mn-ea"/>
          <a:cs typeface="+mn-cs"/>
        </a:defRPr>
      </a:lvl2pPr>
      <a:lvl3pPr marL="1142658" indent="-228533" algn="l" defTabSz="457063" rtl="0" eaLnBrk="1" latinLnBrk="0" hangingPunct="1">
        <a:spcBef>
          <a:spcPct val="20000"/>
        </a:spcBef>
        <a:buFont typeface="Arial"/>
        <a:buChar char="•"/>
        <a:defRPr sz="2433" kern="1200">
          <a:solidFill>
            <a:schemeClr val="tx1"/>
          </a:solidFill>
          <a:latin typeface="+mn-lt"/>
          <a:ea typeface="+mn-ea"/>
          <a:cs typeface="+mn-cs"/>
        </a:defRPr>
      </a:lvl3pPr>
      <a:lvl4pPr marL="1599723" indent="-228533" algn="l" defTabSz="457063" rtl="0" eaLnBrk="1" latinLnBrk="0" hangingPunct="1">
        <a:spcBef>
          <a:spcPct val="20000"/>
        </a:spcBef>
        <a:buFont typeface="Arial"/>
        <a:buChar char="–"/>
        <a:defRPr sz="2011" kern="1200">
          <a:solidFill>
            <a:schemeClr val="tx1"/>
          </a:solidFill>
          <a:latin typeface="+mn-lt"/>
          <a:ea typeface="+mn-ea"/>
          <a:cs typeface="+mn-cs"/>
        </a:defRPr>
      </a:lvl4pPr>
      <a:lvl5pPr marL="2056787" indent="-228533" algn="l" defTabSz="457063" rtl="0" eaLnBrk="1" latinLnBrk="0" hangingPunct="1">
        <a:spcBef>
          <a:spcPct val="20000"/>
        </a:spcBef>
        <a:buFont typeface="Arial"/>
        <a:buChar char="»"/>
        <a:defRPr sz="2011" kern="1200">
          <a:solidFill>
            <a:schemeClr val="tx1"/>
          </a:solidFill>
          <a:latin typeface="+mn-lt"/>
          <a:ea typeface="+mn-ea"/>
          <a:cs typeface="+mn-cs"/>
        </a:defRPr>
      </a:lvl5pPr>
      <a:lvl6pPr marL="2513849" indent="-228533" algn="l" defTabSz="457063" rtl="0" eaLnBrk="1" latinLnBrk="0" hangingPunct="1">
        <a:spcBef>
          <a:spcPct val="20000"/>
        </a:spcBef>
        <a:buFont typeface="Arial"/>
        <a:buChar char="•"/>
        <a:defRPr sz="2011" kern="1200">
          <a:solidFill>
            <a:schemeClr val="tx1"/>
          </a:solidFill>
          <a:latin typeface="+mn-lt"/>
          <a:ea typeface="+mn-ea"/>
          <a:cs typeface="+mn-cs"/>
        </a:defRPr>
      </a:lvl6pPr>
      <a:lvl7pPr marL="2970914" indent="-228533" algn="l" defTabSz="457063" rtl="0" eaLnBrk="1" latinLnBrk="0" hangingPunct="1">
        <a:spcBef>
          <a:spcPct val="20000"/>
        </a:spcBef>
        <a:buFont typeface="Arial"/>
        <a:buChar char="•"/>
        <a:defRPr sz="2011" kern="1200">
          <a:solidFill>
            <a:schemeClr val="tx1"/>
          </a:solidFill>
          <a:latin typeface="+mn-lt"/>
          <a:ea typeface="+mn-ea"/>
          <a:cs typeface="+mn-cs"/>
        </a:defRPr>
      </a:lvl7pPr>
      <a:lvl8pPr marL="3427977" indent="-228533" algn="l" defTabSz="457063" rtl="0" eaLnBrk="1" latinLnBrk="0" hangingPunct="1">
        <a:spcBef>
          <a:spcPct val="20000"/>
        </a:spcBef>
        <a:buFont typeface="Arial"/>
        <a:buChar char="•"/>
        <a:defRPr sz="2011" kern="1200">
          <a:solidFill>
            <a:schemeClr val="tx1"/>
          </a:solidFill>
          <a:latin typeface="+mn-lt"/>
          <a:ea typeface="+mn-ea"/>
          <a:cs typeface="+mn-cs"/>
        </a:defRPr>
      </a:lvl8pPr>
      <a:lvl9pPr marL="3885042" indent="-228533" algn="l" defTabSz="457063" rtl="0" eaLnBrk="1" latinLnBrk="0" hangingPunct="1">
        <a:spcBef>
          <a:spcPct val="20000"/>
        </a:spcBef>
        <a:buFont typeface="Arial"/>
        <a:buChar char="•"/>
        <a:defRPr sz="2011" kern="1200">
          <a:solidFill>
            <a:schemeClr val="tx1"/>
          </a:solidFill>
          <a:latin typeface="+mn-lt"/>
          <a:ea typeface="+mn-ea"/>
          <a:cs typeface="+mn-cs"/>
        </a:defRPr>
      </a:lvl9pPr>
    </p:bodyStyle>
    <p:otherStyle>
      <a:defPPr>
        <a:defRPr lang="en-US"/>
      </a:defPPr>
      <a:lvl1pPr marL="0" algn="l" defTabSz="457063" rtl="0" eaLnBrk="1" latinLnBrk="0" hangingPunct="1">
        <a:defRPr sz="1799" kern="1200">
          <a:solidFill>
            <a:schemeClr val="tx1"/>
          </a:solidFill>
          <a:latin typeface="+mn-lt"/>
          <a:ea typeface="+mn-ea"/>
          <a:cs typeface="+mn-cs"/>
        </a:defRPr>
      </a:lvl1pPr>
      <a:lvl2pPr marL="457063" algn="l" defTabSz="457063" rtl="0" eaLnBrk="1" latinLnBrk="0" hangingPunct="1">
        <a:defRPr sz="1799" kern="1200">
          <a:solidFill>
            <a:schemeClr val="tx1"/>
          </a:solidFill>
          <a:latin typeface="+mn-lt"/>
          <a:ea typeface="+mn-ea"/>
          <a:cs typeface="+mn-cs"/>
        </a:defRPr>
      </a:lvl2pPr>
      <a:lvl3pPr marL="914128" algn="l" defTabSz="457063" rtl="0" eaLnBrk="1" latinLnBrk="0" hangingPunct="1">
        <a:defRPr sz="1799" kern="1200">
          <a:solidFill>
            <a:schemeClr val="tx1"/>
          </a:solidFill>
          <a:latin typeface="+mn-lt"/>
          <a:ea typeface="+mn-ea"/>
          <a:cs typeface="+mn-cs"/>
        </a:defRPr>
      </a:lvl3pPr>
      <a:lvl4pPr marL="1371191" algn="l" defTabSz="457063" rtl="0" eaLnBrk="1" latinLnBrk="0" hangingPunct="1">
        <a:defRPr sz="1799" kern="1200">
          <a:solidFill>
            <a:schemeClr val="tx1"/>
          </a:solidFill>
          <a:latin typeface="+mn-lt"/>
          <a:ea typeface="+mn-ea"/>
          <a:cs typeface="+mn-cs"/>
        </a:defRPr>
      </a:lvl4pPr>
      <a:lvl5pPr marL="1828254" algn="l" defTabSz="457063" rtl="0" eaLnBrk="1" latinLnBrk="0" hangingPunct="1">
        <a:defRPr sz="1799" kern="1200">
          <a:solidFill>
            <a:schemeClr val="tx1"/>
          </a:solidFill>
          <a:latin typeface="+mn-lt"/>
          <a:ea typeface="+mn-ea"/>
          <a:cs typeface="+mn-cs"/>
        </a:defRPr>
      </a:lvl5pPr>
      <a:lvl6pPr marL="2285319" algn="l" defTabSz="457063" rtl="0" eaLnBrk="1" latinLnBrk="0" hangingPunct="1">
        <a:defRPr sz="1799" kern="1200">
          <a:solidFill>
            <a:schemeClr val="tx1"/>
          </a:solidFill>
          <a:latin typeface="+mn-lt"/>
          <a:ea typeface="+mn-ea"/>
          <a:cs typeface="+mn-cs"/>
        </a:defRPr>
      </a:lvl6pPr>
      <a:lvl7pPr marL="2742382" algn="l" defTabSz="457063" rtl="0" eaLnBrk="1" latinLnBrk="0" hangingPunct="1">
        <a:defRPr sz="1799" kern="1200">
          <a:solidFill>
            <a:schemeClr val="tx1"/>
          </a:solidFill>
          <a:latin typeface="+mn-lt"/>
          <a:ea typeface="+mn-ea"/>
          <a:cs typeface="+mn-cs"/>
        </a:defRPr>
      </a:lvl7pPr>
      <a:lvl8pPr marL="3199447" algn="l" defTabSz="457063" rtl="0" eaLnBrk="1" latinLnBrk="0" hangingPunct="1">
        <a:defRPr sz="1799" kern="1200">
          <a:solidFill>
            <a:schemeClr val="tx1"/>
          </a:solidFill>
          <a:latin typeface="+mn-lt"/>
          <a:ea typeface="+mn-ea"/>
          <a:cs typeface="+mn-cs"/>
        </a:defRPr>
      </a:lvl8pPr>
      <a:lvl9pPr marL="3656510" algn="l" defTabSz="457063"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wypartnership.co.uk/about/ics-directors-recruitment/recruitment-to-place-based-committees"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youtu.be/mz4FFE2y8P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1" y="1469204"/>
            <a:ext cx="7772400" cy="1315093"/>
          </a:xfrm>
        </p:spPr>
        <p:txBody>
          <a:bodyPr>
            <a:noAutofit/>
          </a:bodyPr>
          <a:lstStyle/>
          <a:p>
            <a:r>
              <a:rPr lang="en-GB" sz="3600" dirty="0"/>
              <a:t>Transition to West Yorkshire Integrated Care System and </a:t>
            </a:r>
            <a:br>
              <a:rPr lang="en-GB" sz="3600" dirty="0"/>
            </a:br>
            <a:r>
              <a:rPr lang="en-GB" sz="3600" dirty="0"/>
              <a:t>Kirklees Place-based Partnership</a:t>
            </a:r>
          </a:p>
        </p:txBody>
      </p:sp>
      <p:sp>
        <p:nvSpPr>
          <p:cNvPr id="3" name="Subtitle 2"/>
          <p:cNvSpPr>
            <a:spLocks noGrp="1"/>
          </p:cNvSpPr>
          <p:nvPr>
            <p:ph type="subTitle" idx="1"/>
          </p:nvPr>
        </p:nvSpPr>
        <p:spPr>
          <a:xfrm>
            <a:off x="1371600" y="3429000"/>
            <a:ext cx="6400800" cy="1752600"/>
          </a:xfrm>
        </p:spPr>
        <p:txBody>
          <a:bodyPr>
            <a:noAutofit/>
          </a:bodyPr>
          <a:lstStyle/>
          <a:p>
            <a:endParaRPr lang="en-GB" sz="2800" dirty="0"/>
          </a:p>
          <a:p>
            <a:r>
              <a:rPr lang="en-GB" sz="2800" dirty="0"/>
              <a:t>Third Sector Leaders Kirklees Members’ Meeting</a:t>
            </a:r>
          </a:p>
          <a:p>
            <a:r>
              <a:rPr lang="en-GB" sz="2800" dirty="0"/>
              <a:t>27 January 2022</a:t>
            </a:r>
          </a:p>
        </p:txBody>
      </p:sp>
    </p:spTree>
    <p:extLst>
      <p:ext uri="{BB962C8B-B14F-4D97-AF65-F5344CB8AC3E}">
        <p14:creationId xmlns:p14="http://schemas.microsoft.com/office/powerpoint/2010/main" val="1032483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919DA-038B-4C11-B583-84910F8C0EAC}"/>
              </a:ext>
            </a:extLst>
          </p:cNvPr>
          <p:cNvSpPr>
            <a:spLocks noGrp="1"/>
          </p:cNvSpPr>
          <p:nvPr>
            <p:ph type="title"/>
          </p:nvPr>
        </p:nvSpPr>
        <p:spPr/>
        <p:txBody>
          <a:bodyPr>
            <a:normAutofit fontScale="90000"/>
          </a:bodyPr>
          <a:lstStyle/>
          <a:p>
            <a:r>
              <a:rPr lang="en-GB" dirty="0"/>
              <a:t>What changes will (won’t) we see in Kirklees?</a:t>
            </a:r>
          </a:p>
        </p:txBody>
      </p:sp>
      <p:sp>
        <p:nvSpPr>
          <p:cNvPr id="3" name="Content Placeholder 2">
            <a:extLst>
              <a:ext uri="{FF2B5EF4-FFF2-40B4-BE49-F238E27FC236}">
                <a16:creationId xmlns:a16="http://schemas.microsoft.com/office/drawing/2014/main" id="{BBCAB481-172E-4A24-9016-3EBCD464FD08}"/>
              </a:ext>
            </a:extLst>
          </p:cNvPr>
          <p:cNvSpPr>
            <a:spLocks noGrp="1"/>
          </p:cNvSpPr>
          <p:nvPr>
            <p:ph idx="1"/>
          </p:nvPr>
        </p:nvSpPr>
        <p:spPr/>
        <p:txBody>
          <a:bodyPr>
            <a:normAutofit fontScale="70000" lnSpcReduction="20000"/>
          </a:bodyPr>
          <a:lstStyle/>
          <a:p>
            <a:r>
              <a:rPr lang="en-GB" dirty="0"/>
              <a:t>Building from strong foundations in West Yorkshire and Kirklees, e.g.</a:t>
            </a:r>
          </a:p>
          <a:p>
            <a:pPr lvl="1"/>
            <a:r>
              <a:rPr lang="en-GB" dirty="0"/>
              <a:t>Health and Wellbeing Board</a:t>
            </a:r>
          </a:p>
          <a:p>
            <a:pPr lvl="1"/>
            <a:r>
              <a:rPr lang="en-GB" dirty="0"/>
              <a:t>Integrated Health &amp; Care Leadership Board</a:t>
            </a:r>
          </a:p>
          <a:p>
            <a:pPr lvl="1">
              <a:buFont typeface="Arial" panose="020B0604020202020204" pitchFamily="34" charset="0"/>
              <a:buChar char="–"/>
            </a:pPr>
            <a:r>
              <a:rPr lang="en-GB" dirty="0"/>
              <a:t>Provider alliances (e.g. End of Life, Thriving Kirklees, Mental Health, Urgent Community Response)</a:t>
            </a:r>
          </a:p>
          <a:p>
            <a:pPr lvl="1"/>
            <a:r>
              <a:rPr lang="en-GB" dirty="0"/>
              <a:t>Primary Care Networks working with community partners</a:t>
            </a:r>
          </a:p>
          <a:p>
            <a:pPr lvl="1"/>
            <a:r>
              <a:rPr lang="en-GB" dirty="0"/>
              <a:t>CCG and Council – integrated management arrangements</a:t>
            </a:r>
          </a:p>
          <a:p>
            <a:pPr marL="342900" lvl="0" indent="-342900">
              <a:lnSpc>
                <a:spcPct val="115000"/>
              </a:lnSpc>
              <a:buFont typeface="Symbol" panose="05050102010706020507" pitchFamily="18" charset="2"/>
              <a:buChar char=""/>
            </a:pPr>
            <a:r>
              <a:rPr lang="en-GB" sz="2800" dirty="0">
                <a:effectLst/>
              </a:rPr>
              <a:t>Continuing deep &amp; embedded engagement with people &amp; communities.</a:t>
            </a:r>
          </a:p>
          <a:p>
            <a:pPr marL="742830" lvl="1" indent="-342900">
              <a:lnSpc>
                <a:spcPct val="115000"/>
              </a:lnSpc>
              <a:buFont typeface="Arial" panose="020B0604020202020204" pitchFamily="34" charset="0"/>
              <a:buChar char="–"/>
            </a:pPr>
            <a:r>
              <a:rPr lang="en-GB" sz="2700" dirty="0">
                <a:effectLst/>
              </a:rPr>
              <a:t>Maintaining focus on patients &amp; service-users</a:t>
            </a:r>
          </a:p>
          <a:p>
            <a:pPr marL="742830" lvl="1" indent="-342900">
              <a:lnSpc>
                <a:spcPct val="115000"/>
              </a:lnSpc>
              <a:buFont typeface="Arial" panose="020B0604020202020204" pitchFamily="34" charset="0"/>
              <a:buChar char="–"/>
            </a:pPr>
            <a:r>
              <a:rPr lang="en-GB" sz="2700" dirty="0"/>
              <a:t>True partnership</a:t>
            </a:r>
          </a:p>
          <a:p>
            <a:endParaRPr lang="en-GB" dirty="0"/>
          </a:p>
        </p:txBody>
      </p:sp>
    </p:spTree>
    <p:extLst>
      <p:ext uri="{BB962C8B-B14F-4D97-AF65-F5344CB8AC3E}">
        <p14:creationId xmlns:p14="http://schemas.microsoft.com/office/powerpoint/2010/main" val="2210864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919DA-038B-4C11-B583-84910F8C0EAC}"/>
              </a:ext>
            </a:extLst>
          </p:cNvPr>
          <p:cNvSpPr>
            <a:spLocks noGrp="1"/>
          </p:cNvSpPr>
          <p:nvPr>
            <p:ph type="title"/>
          </p:nvPr>
        </p:nvSpPr>
        <p:spPr/>
        <p:txBody>
          <a:bodyPr>
            <a:normAutofit fontScale="90000"/>
          </a:bodyPr>
          <a:lstStyle/>
          <a:p>
            <a:r>
              <a:rPr lang="en-GB" dirty="0"/>
              <a:t>What changes will we see in Kirklees?</a:t>
            </a:r>
          </a:p>
        </p:txBody>
      </p:sp>
      <p:sp>
        <p:nvSpPr>
          <p:cNvPr id="3" name="Content Placeholder 2">
            <a:extLst>
              <a:ext uri="{FF2B5EF4-FFF2-40B4-BE49-F238E27FC236}">
                <a16:creationId xmlns:a16="http://schemas.microsoft.com/office/drawing/2014/main" id="{BBCAB481-172E-4A24-9016-3EBCD464FD08}"/>
              </a:ext>
            </a:extLst>
          </p:cNvPr>
          <p:cNvSpPr>
            <a:spLocks noGrp="1"/>
          </p:cNvSpPr>
          <p:nvPr>
            <p:ph idx="1"/>
          </p:nvPr>
        </p:nvSpPr>
        <p:spPr>
          <a:xfrm>
            <a:off x="457200" y="2130427"/>
            <a:ext cx="8229600" cy="3935836"/>
          </a:xfrm>
        </p:spPr>
        <p:txBody>
          <a:bodyPr>
            <a:normAutofit fontScale="77500" lnSpcReduction="20000"/>
          </a:bodyPr>
          <a:lstStyle/>
          <a:p>
            <a:r>
              <a:rPr lang="en-GB" dirty="0"/>
              <a:t>The CCG Governing Body will stop</a:t>
            </a:r>
          </a:p>
          <a:p>
            <a:r>
              <a:rPr lang="en-GB" dirty="0"/>
              <a:t>There will be a new Kirklees Place-based Committee of the West Yorkshire ICB</a:t>
            </a:r>
          </a:p>
          <a:p>
            <a:pPr lvl="1"/>
            <a:r>
              <a:rPr lang="en-GB" dirty="0"/>
              <a:t>Meeting in public</a:t>
            </a:r>
          </a:p>
          <a:p>
            <a:pPr lvl="1"/>
            <a:r>
              <a:rPr lang="en-GB" dirty="0"/>
              <a:t>Membership including:</a:t>
            </a:r>
          </a:p>
          <a:p>
            <a:pPr lvl="2"/>
            <a:r>
              <a:rPr lang="en-GB" dirty="0"/>
              <a:t>Independent members</a:t>
            </a:r>
          </a:p>
          <a:p>
            <a:pPr lvl="2"/>
            <a:r>
              <a:rPr lang="en-GB" dirty="0"/>
              <a:t>Partner perspective (Acute, Mental Health, Community providers &amp; Primary Care providers,  Healthwatch, Voluntary &amp; Community sector, Local Authority)</a:t>
            </a:r>
          </a:p>
          <a:p>
            <a:r>
              <a:rPr lang="en-GB" dirty="0"/>
              <a:t>Most Kirklees CCG staff will continue to work in Kirklees Place. </a:t>
            </a:r>
          </a:p>
          <a:p>
            <a:r>
              <a:rPr lang="en-GB" dirty="0"/>
              <a:t>Evolution, not revolution</a:t>
            </a:r>
          </a:p>
          <a:p>
            <a:pPr lvl="1"/>
            <a:endParaRPr lang="en-GB" dirty="0"/>
          </a:p>
        </p:txBody>
      </p:sp>
    </p:spTree>
    <p:extLst>
      <p:ext uri="{BB962C8B-B14F-4D97-AF65-F5344CB8AC3E}">
        <p14:creationId xmlns:p14="http://schemas.microsoft.com/office/powerpoint/2010/main" val="854064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919DA-038B-4C11-B583-84910F8C0EAC}"/>
              </a:ext>
            </a:extLst>
          </p:cNvPr>
          <p:cNvSpPr>
            <a:spLocks noGrp="1"/>
          </p:cNvSpPr>
          <p:nvPr>
            <p:ph type="title"/>
          </p:nvPr>
        </p:nvSpPr>
        <p:spPr/>
        <p:txBody>
          <a:bodyPr>
            <a:normAutofit/>
          </a:bodyPr>
          <a:lstStyle/>
          <a:p>
            <a:r>
              <a:rPr lang="en-GB" dirty="0"/>
              <a:t>Other updates</a:t>
            </a:r>
          </a:p>
        </p:txBody>
      </p:sp>
      <p:sp>
        <p:nvSpPr>
          <p:cNvPr id="3" name="Content Placeholder 2">
            <a:extLst>
              <a:ext uri="{FF2B5EF4-FFF2-40B4-BE49-F238E27FC236}">
                <a16:creationId xmlns:a16="http://schemas.microsoft.com/office/drawing/2014/main" id="{BBCAB481-172E-4A24-9016-3EBCD464FD08}"/>
              </a:ext>
            </a:extLst>
          </p:cNvPr>
          <p:cNvSpPr>
            <a:spLocks noGrp="1"/>
          </p:cNvSpPr>
          <p:nvPr>
            <p:ph idx="1"/>
          </p:nvPr>
        </p:nvSpPr>
        <p:spPr>
          <a:xfrm>
            <a:off x="457200" y="2130427"/>
            <a:ext cx="8229600" cy="3935836"/>
          </a:xfrm>
        </p:spPr>
        <p:txBody>
          <a:bodyPr>
            <a:normAutofit fontScale="70000" lnSpcReduction="20000"/>
          </a:bodyPr>
          <a:lstStyle/>
          <a:p>
            <a:r>
              <a:rPr lang="en-GB" dirty="0"/>
              <a:t>Legislation delay</a:t>
            </a:r>
          </a:p>
          <a:p>
            <a:pPr lvl="1"/>
            <a:r>
              <a:rPr lang="en-GB" dirty="0"/>
              <a:t>Target date was 1 April 2022; now 1 July.</a:t>
            </a:r>
          </a:p>
          <a:p>
            <a:pPr lvl="1"/>
            <a:r>
              <a:rPr lang="en-GB" dirty="0"/>
              <a:t>No change to direction; additional time to prepare.</a:t>
            </a:r>
          </a:p>
          <a:p>
            <a:r>
              <a:rPr lang="en-GB" dirty="0"/>
              <a:t>Partnership name</a:t>
            </a:r>
          </a:p>
          <a:p>
            <a:pPr lvl="1"/>
            <a:r>
              <a:rPr lang="en-GB" dirty="0"/>
              <a:t>Kirklees Health and Care Partnership</a:t>
            </a:r>
          </a:p>
          <a:p>
            <a:r>
              <a:rPr lang="en-GB" dirty="0"/>
              <a:t>Collaboration agreement</a:t>
            </a:r>
          </a:p>
          <a:p>
            <a:pPr lvl="1"/>
            <a:r>
              <a:rPr lang="en-GB" dirty="0"/>
              <a:t>Effective from 1 July 2022; (seeking partner agreement, including TSL, April – June)</a:t>
            </a:r>
          </a:p>
          <a:p>
            <a:r>
              <a:rPr lang="en-GB" dirty="0"/>
              <a:t>Appointments</a:t>
            </a:r>
          </a:p>
          <a:p>
            <a:pPr lvl="1"/>
            <a:r>
              <a:rPr lang="en-GB" dirty="0"/>
              <a:t>Independent Chair &amp; Independent members</a:t>
            </a:r>
          </a:p>
          <a:p>
            <a:pPr lvl="2"/>
            <a:r>
              <a:rPr lang="en-GB" dirty="0"/>
              <a:t>Advertised 18 January; closing date 4 February</a:t>
            </a:r>
          </a:p>
          <a:p>
            <a:pPr lvl="2"/>
            <a:r>
              <a:rPr lang="en-GB" sz="2400" b="1" u="sng" dirty="0">
                <a:solidFill>
                  <a:srgbClr val="005EB8"/>
                </a:solidFill>
                <a:effectLst/>
                <a:latin typeface="Arial" panose="020B0604020202020204" pitchFamily="34" charset="0"/>
                <a:ea typeface="Calibri" panose="020F0502020204030204" pitchFamily="34" charset="0"/>
                <a:hlinkClick r:id="rId3"/>
              </a:rPr>
              <a:t>West Yorkshire Health and Care Partnership’s website</a:t>
            </a:r>
            <a:r>
              <a:rPr lang="en-GB" sz="2400" dirty="0">
                <a:solidFill>
                  <a:srgbClr val="231F20"/>
                </a:solidFill>
                <a:effectLst/>
                <a:latin typeface="Arial" panose="020B0604020202020204" pitchFamily="34" charset="0"/>
                <a:ea typeface="Calibri" panose="020F0502020204030204" pitchFamily="34" charset="0"/>
              </a:rPr>
              <a:t> </a:t>
            </a:r>
          </a:p>
          <a:p>
            <a:pPr lvl="1"/>
            <a:r>
              <a:rPr lang="en-GB" sz="2700" dirty="0">
                <a:solidFill>
                  <a:srgbClr val="231F20"/>
                </a:solidFill>
              </a:rPr>
              <a:t>Partner members; information packs in preparation.</a:t>
            </a:r>
            <a:endParaRPr lang="en-GB" sz="2700" dirty="0"/>
          </a:p>
        </p:txBody>
      </p:sp>
    </p:spTree>
    <p:extLst>
      <p:ext uri="{BB962C8B-B14F-4D97-AF65-F5344CB8AC3E}">
        <p14:creationId xmlns:p14="http://schemas.microsoft.com/office/powerpoint/2010/main" val="950483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236B8-5BD3-4F7A-8F9B-9A49EC74AE2C}"/>
              </a:ext>
            </a:extLst>
          </p:cNvPr>
          <p:cNvSpPr>
            <a:spLocks noGrp="1"/>
          </p:cNvSpPr>
          <p:nvPr>
            <p:ph type="title"/>
          </p:nvPr>
        </p:nvSpPr>
        <p:spPr/>
        <p:txBody>
          <a:bodyPr/>
          <a:lstStyle/>
          <a:p>
            <a:r>
              <a:rPr lang="en-GB" dirty="0"/>
              <a:t>Key to abbreviations</a:t>
            </a:r>
          </a:p>
        </p:txBody>
      </p:sp>
      <p:sp>
        <p:nvSpPr>
          <p:cNvPr id="3" name="Content Placeholder 2">
            <a:extLst>
              <a:ext uri="{FF2B5EF4-FFF2-40B4-BE49-F238E27FC236}">
                <a16:creationId xmlns:a16="http://schemas.microsoft.com/office/drawing/2014/main" id="{F97D3211-A408-4798-A901-B77F6C896828}"/>
              </a:ext>
            </a:extLst>
          </p:cNvPr>
          <p:cNvSpPr>
            <a:spLocks noGrp="1"/>
          </p:cNvSpPr>
          <p:nvPr>
            <p:ph idx="1"/>
          </p:nvPr>
        </p:nvSpPr>
        <p:spPr/>
        <p:txBody>
          <a:bodyPr/>
          <a:lstStyle/>
          <a:p>
            <a:pPr marL="0" indent="0">
              <a:buNone/>
            </a:pPr>
            <a:r>
              <a:rPr lang="en-GB" dirty="0"/>
              <a:t>CCG – Clinical Commissioning Group</a:t>
            </a:r>
          </a:p>
          <a:p>
            <a:pPr marL="0" indent="0">
              <a:buNone/>
            </a:pPr>
            <a:r>
              <a:rPr lang="en-GB" dirty="0"/>
              <a:t>ICB – Integrated Care Board</a:t>
            </a:r>
          </a:p>
          <a:p>
            <a:pPr marL="0" indent="0">
              <a:buNone/>
            </a:pPr>
            <a:r>
              <a:rPr lang="en-GB" dirty="0"/>
              <a:t>ICP – Integrated Care Partnership</a:t>
            </a:r>
          </a:p>
          <a:p>
            <a:pPr marL="0" indent="0">
              <a:buNone/>
            </a:pPr>
            <a:r>
              <a:rPr lang="en-GB" dirty="0"/>
              <a:t>ICS – Integrated Care System</a:t>
            </a:r>
          </a:p>
          <a:p>
            <a:pPr marL="0" indent="0">
              <a:buNone/>
            </a:pPr>
            <a:r>
              <a:rPr lang="en-GB" dirty="0"/>
              <a:t>PBP – Place-based Partnership</a:t>
            </a:r>
          </a:p>
          <a:p>
            <a:pPr marL="0" indent="0">
              <a:buNone/>
            </a:pPr>
            <a:r>
              <a:rPr lang="en-GB" dirty="0"/>
              <a:t>WY – West Yorkshire</a:t>
            </a:r>
          </a:p>
        </p:txBody>
      </p:sp>
    </p:spTree>
    <p:extLst>
      <p:ext uri="{BB962C8B-B14F-4D97-AF65-F5344CB8AC3E}">
        <p14:creationId xmlns:p14="http://schemas.microsoft.com/office/powerpoint/2010/main" val="2507950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622DE-402D-4A0D-A39F-DF4E14A3E0FF}"/>
              </a:ext>
            </a:extLst>
          </p:cNvPr>
          <p:cNvSpPr>
            <a:spLocks noGrp="1"/>
          </p:cNvSpPr>
          <p:nvPr>
            <p:ph type="title"/>
          </p:nvPr>
        </p:nvSpPr>
        <p:spPr/>
        <p:txBody>
          <a:bodyPr/>
          <a:lstStyle/>
          <a:p>
            <a:r>
              <a:rPr lang="en-GB" dirty="0"/>
              <a:t>Why change?</a:t>
            </a:r>
          </a:p>
        </p:txBody>
      </p:sp>
      <p:sp>
        <p:nvSpPr>
          <p:cNvPr id="3" name="Content Placeholder 2">
            <a:extLst>
              <a:ext uri="{FF2B5EF4-FFF2-40B4-BE49-F238E27FC236}">
                <a16:creationId xmlns:a16="http://schemas.microsoft.com/office/drawing/2014/main" id="{1A7BA864-CFDB-4FBB-83AB-079840C1FCC5}"/>
              </a:ext>
            </a:extLst>
          </p:cNvPr>
          <p:cNvSpPr>
            <a:spLocks noGrp="1"/>
          </p:cNvSpPr>
          <p:nvPr>
            <p:ph idx="1"/>
          </p:nvPr>
        </p:nvSpPr>
        <p:spPr/>
        <p:txBody>
          <a:bodyPr>
            <a:normAutofit fontScale="92500" lnSpcReduction="10000"/>
          </a:bodyPr>
          <a:lstStyle/>
          <a:p>
            <a:r>
              <a:rPr lang="en-GB" dirty="0"/>
              <a:t>Building on NHS Long Term Plan &amp; response to COVID pandemic</a:t>
            </a:r>
          </a:p>
          <a:p>
            <a:pPr lvl="1"/>
            <a:r>
              <a:rPr lang="en-GB" dirty="0"/>
              <a:t>Supporting health &amp; care services to work more closely</a:t>
            </a:r>
          </a:p>
          <a:p>
            <a:pPr lvl="1"/>
            <a:r>
              <a:rPr lang="en-GB" dirty="0"/>
              <a:t>Improving care &amp; tackling inequalities</a:t>
            </a:r>
          </a:p>
          <a:p>
            <a:pPr lvl="1"/>
            <a:r>
              <a:rPr lang="en-GB" dirty="0"/>
              <a:t>Tackling the needs of communities as a whole</a:t>
            </a:r>
          </a:p>
          <a:p>
            <a:pPr>
              <a:spcBef>
                <a:spcPts val="1800"/>
              </a:spcBef>
            </a:pPr>
            <a:r>
              <a:rPr lang="en-GB" dirty="0"/>
              <a:t>Clip explaining rationale for Integrated Care Systems</a:t>
            </a:r>
          </a:p>
          <a:p>
            <a:pPr lvl="1"/>
            <a:r>
              <a:rPr lang="en-GB" dirty="0">
                <a:hlinkClick r:id="rId3"/>
              </a:rPr>
              <a:t>https://youtu.be/mz4FFE2y8PM</a:t>
            </a:r>
            <a:endParaRPr lang="en-GB" dirty="0"/>
          </a:p>
          <a:p>
            <a:pPr marL="0" indent="0">
              <a:buNone/>
            </a:pPr>
            <a:endParaRPr lang="en-GB" dirty="0"/>
          </a:p>
        </p:txBody>
      </p:sp>
    </p:spTree>
    <p:extLst>
      <p:ext uri="{BB962C8B-B14F-4D97-AF65-F5344CB8AC3E}">
        <p14:creationId xmlns:p14="http://schemas.microsoft.com/office/powerpoint/2010/main" val="204661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28BC1-E6F1-43AA-AD06-D28D233F0790}"/>
              </a:ext>
            </a:extLst>
          </p:cNvPr>
          <p:cNvSpPr>
            <a:spLocks noGrp="1"/>
          </p:cNvSpPr>
          <p:nvPr>
            <p:ph type="title"/>
          </p:nvPr>
        </p:nvSpPr>
        <p:spPr/>
        <p:txBody>
          <a:bodyPr/>
          <a:lstStyle/>
          <a:p>
            <a:r>
              <a:rPr lang="en-GB" dirty="0"/>
              <a:t>What does this mean?</a:t>
            </a:r>
          </a:p>
        </p:txBody>
      </p:sp>
      <p:sp>
        <p:nvSpPr>
          <p:cNvPr id="3" name="Content Placeholder 2">
            <a:extLst>
              <a:ext uri="{FF2B5EF4-FFF2-40B4-BE49-F238E27FC236}">
                <a16:creationId xmlns:a16="http://schemas.microsoft.com/office/drawing/2014/main" id="{75F2B4F3-9E5A-4377-973F-A6F7FE0E6366}"/>
              </a:ext>
            </a:extLst>
          </p:cNvPr>
          <p:cNvSpPr>
            <a:spLocks noGrp="1"/>
          </p:cNvSpPr>
          <p:nvPr>
            <p:ph idx="1"/>
          </p:nvPr>
        </p:nvSpPr>
        <p:spPr/>
        <p:txBody>
          <a:bodyPr>
            <a:normAutofit fontScale="70000" lnSpcReduction="20000"/>
          </a:bodyPr>
          <a:lstStyle/>
          <a:p>
            <a:r>
              <a:rPr lang="en-GB" dirty="0"/>
              <a:t>All parts of England are already covered by a (voluntary) ICS</a:t>
            </a:r>
          </a:p>
          <a:p>
            <a:pPr lvl="1"/>
            <a:r>
              <a:rPr lang="en-GB" dirty="0"/>
              <a:t>Ours is West Yorkshire: Kirklees, Bradford District &amp; Craven, Calderdale, Leeds, Wakefield.</a:t>
            </a:r>
          </a:p>
          <a:p>
            <a:pPr lvl="1"/>
            <a:r>
              <a:rPr lang="en-GB" dirty="0"/>
              <a:t>We have been working in this way since 2016</a:t>
            </a:r>
          </a:p>
          <a:p>
            <a:r>
              <a:rPr lang="en-GB" dirty="0"/>
              <a:t>42 Integrated Care Systems in England will have a legal status from 1 April 2022</a:t>
            </a:r>
          </a:p>
          <a:p>
            <a:r>
              <a:rPr lang="en-GB" dirty="0"/>
              <a:t>CCGs will cease to exist from 31 June 2022</a:t>
            </a:r>
          </a:p>
          <a:p>
            <a:pPr lvl="1"/>
            <a:r>
              <a:rPr lang="en-GB" dirty="0"/>
              <a:t>Their responsibilities (and staff, contracts, etc.) will transfer to Integrated Care Boards</a:t>
            </a:r>
          </a:p>
          <a:p>
            <a:r>
              <a:rPr lang="en-GB" dirty="0"/>
              <a:t>Other statutory NHS organisations (e.g. hospital trusts) will continue</a:t>
            </a:r>
          </a:p>
          <a:p>
            <a:pPr lvl="1"/>
            <a:r>
              <a:rPr lang="en-GB" dirty="0"/>
              <a:t>They will have some new duties</a:t>
            </a:r>
          </a:p>
        </p:txBody>
      </p:sp>
    </p:spTree>
    <p:extLst>
      <p:ext uri="{BB962C8B-B14F-4D97-AF65-F5344CB8AC3E}">
        <p14:creationId xmlns:p14="http://schemas.microsoft.com/office/powerpoint/2010/main" val="3613384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8F8E1-B15E-4452-882E-056761B5BC94}"/>
              </a:ext>
            </a:extLst>
          </p:cNvPr>
          <p:cNvSpPr>
            <a:spLocks noGrp="1"/>
          </p:cNvSpPr>
          <p:nvPr>
            <p:ph type="title"/>
          </p:nvPr>
        </p:nvSpPr>
        <p:spPr/>
        <p:txBody>
          <a:bodyPr>
            <a:normAutofit fontScale="90000"/>
          </a:bodyPr>
          <a:lstStyle/>
          <a:p>
            <a:r>
              <a:rPr lang="en-GB" dirty="0"/>
              <a:t>What is an Integrated Care System?</a:t>
            </a:r>
          </a:p>
        </p:txBody>
      </p:sp>
      <p:sp>
        <p:nvSpPr>
          <p:cNvPr id="3" name="Content Placeholder 2">
            <a:extLst>
              <a:ext uri="{FF2B5EF4-FFF2-40B4-BE49-F238E27FC236}">
                <a16:creationId xmlns:a16="http://schemas.microsoft.com/office/drawing/2014/main" id="{17AE88D4-D615-4638-960B-C21D1943D603}"/>
              </a:ext>
            </a:extLst>
          </p:cNvPr>
          <p:cNvSpPr>
            <a:spLocks noGrp="1"/>
          </p:cNvSpPr>
          <p:nvPr>
            <p:ph idx="1"/>
          </p:nvPr>
        </p:nvSpPr>
        <p:spPr/>
        <p:txBody>
          <a:bodyPr>
            <a:normAutofit fontScale="92500" lnSpcReduction="10000"/>
          </a:bodyPr>
          <a:lstStyle/>
          <a:p>
            <a:r>
              <a:rPr lang="en-GB" dirty="0"/>
              <a:t>The ICS is the whole health and care system across WY: </a:t>
            </a:r>
          </a:p>
          <a:p>
            <a:pPr lvl="1"/>
            <a:r>
              <a:rPr lang="en-GB" dirty="0"/>
              <a:t>NHS, councils, Healthwatch, hospices, voluntary and community partners, etc.</a:t>
            </a:r>
          </a:p>
          <a:p>
            <a:pPr lvl="1"/>
            <a:r>
              <a:rPr lang="en-GB" dirty="0"/>
              <a:t>Made of</a:t>
            </a:r>
          </a:p>
          <a:p>
            <a:pPr lvl="2"/>
            <a:r>
              <a:rPr lang="en-GB" dirty="0"/>
              <a:t>Integrated Care Partnership (ICP)</a:t>
            </a:r>
          </a:p>
          <a:p>
            <a:pPr lvl="2"/>
            <a:r>
              <a:rPr lang="en-GB" dirty="0"/>
              <a:t>Integrated Care Board (ICB)</a:t>
            </a:r>
          </a:p>
          <a:p>
            <a:pPr lvl="2"/>
            <a:r>
              <a:rPr lang="en-GB" dirty="0"/>
              <a:t>Place-based Partnerships (5, including Kirklees)</a:t>
            </a:r>
          </a:p>
          <a:p>
            <a:pPr lvl="2"/>
            <a:r>
              <a:rPr lang="en-GB" dirty="0"/>
              <a:t>Provider Collaboratives</a:t>
            </a:r>
          </a:p>
        </p:txBody>
      </p:sp>
    </p:spTree>
    <p:extLst>
      <p:ext uri="{BB962C8B-B14F-4D97-AF65-F5344CB8AC3E}">
        <p14:creationId xmlns:p14="http://schemas.microsoft.com/office/powerpoint/2010/main" val="3545131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248C9-219A-4D98-AA46-67C1E272A6E3}"/>
              </a:ext>
            </a:extLst>
          </p:cNvPr>
          <p:cNvSpPr>
            <a:spLocks noGrp="1"/>
          </p:cNvSpPr>
          <p:nvPr>
            <p:ph type="title"/>
          </p:nvPr>
        </p:nvSpPr>
        <p:spPr/>
        <p:txBody>
          <a:bodyPr>
            <a:normAutofit fontScale="90000"/>
          </a:bodyPr>
          <a:lstStyle/>
          <a:p>
            <a:r>
              <a:rPr lang="en-GB" dirty="0"/>
              <a:t>What is an Integrated Care System?</a:t>
            </a:r>
          </a:p>
        </p:txBody>
      </p:sp>
      <p:sp>
        <p:nvSpPr>
          <p:cNvPr id="3" name="Content Placeholder 2">
            <a:extLst>
              <a:ext uri="{FF2B5EF4-FFF2-40B4-BE49-F238E27FC236}">
                <a16:creationId xmlns:a16="http://schemas.microsoft.com/office/drawing/2014/main" id="{C12BC9D4-612C-4B37-A371-6D22F93FE59E}"/>
              </a:ext>
            </a:extLst>
          </p:cNvPr>
          <p:cNvSpPr>
            <a:spLocks noGrp="1"/>
          </p:cNvSpPr>
          <p:nvPr>
            <p:ph idx="1"/>
          </p:nvPr>
        </p:nvSpPr>
        <p:spPr>
          <a:xfrm>
            <a:off x="457200" y="2130426"/>
            <a:ext cx="8229600" cy="4125408"/>
          </a:xfrm>
        </p:spPr>
        <p:txBody>
          <a:bodyPr>
            <a:normAutofit fontScale="70000" lnSpcReduction="20000"/>
          </a:bodyPr>
          <a:lstStyle/>
          <a:p>
            <a:r>
              <a:rPr lang="en-GB" sz="3400" dirty="0"/>
              <a:t>Integrated Care Partnership (ICP)</a:t>
            </a:r>
          </a:p>
          <a:p>
            <a:pPr lvl="1"/>
            <a:r>
              <a:rPr lang="en-GB" sz="2900" dirty="0"/>
              <a:t>Broader health, public health and social care needs of West Yorkshire population</a:t>
            </a:r>
          </a:p>
          <a:p>
            <a:pPr>
              <a:spcBef>
                <a:spcPts val="1800"/>
              </a:spcBef>
            </a:pPr>
            <a:r>
              <a:rPr lang="en-GB" sz="3400" dirty="0"/>
              <a:t>Integrated Care Board (ICB)</a:t>
            </a:r>
          </a:p>
          <a:p>
            <a:pPr lvl="1"/>
            <a:r>
              <a:rPr lang="en-GB" sz="2900" dirty="0"/>
              <a:t>Statutory body; formal decision-taking</a:t>
            </a:r>
          </a:p>
          <a:p>
            <a:pPr lvl="1"/>
            <a:r>
              <a:rPr lang="en-GB" sz="2900" dirty="0"/>
              <a:t>Taking responsibility and staff from CCGs</a:t>
            </a:r>
          </a:p>
          <a:p>
            <a:pPr>
              <a:spcBef>
                <a:spcPts val="1800"/>
              </a:spcBef>
            </a:pPr>
            <a:r>
              <a:rPr lang="en-GB" sz="3400" dirty="0"/>
              <a:t>Place-based Partnership (PBP)</a:t>
            </a:r>
          </a:p>
          <a:p>
            <a:pPr lvl="1"/>
            <a:r>
              <a:rPr lang="en-GB" sz="2900" dirty="0"/>
              <a:t>Local partnership of health &amp; care organisations (broadest sense)</a:t>
            </a:r>
          </a:p>
          <a:p>
            <a:pPr lvl="1"/>
            <a:r>
              <a:rPr lang="en-GB" sz="2900" dirty="0"/>
              <a:t>Coordination &amp; improvement of local service planning and delivery</a:t>
            </a:r>
          </a:p>
          <a:p>
            <a:pPr>
              <a:spcBef>
                <a:spcPts val="1800"/>
              </a:spcBef>
            </a:pPr>
            <a:r>
              <a:rPr lang="en-GB" sz="3400" dirty="0"/>
              <a:t>Provider Collaboratives</a:t>
            </a:r>
          </a:p>
          <a:p>
            <a:pPr lvl="1"/>
            <a:r>
              <a:rPr lang="en-GB" sz="2900" dirty="0"/>
              <a:t>NHS trusts working together to improve outcomes and sustainability</a:t>
            </a:r>
          </a:p>
          <a:p>
            <a:pPr lvl="1"/>
            <a:endParaRPr lang="en-GB" dirty="0"/>
          </a:p>
        </p:txBody>
      </p:sp>
    </p:spTree>
    <p:extLst>
      <p:ext uri="{BB962C8B-B14F-4D97-AF65-F5344CB8AC3E}">
        <p14:creationId xmlns:p14="http://schemas.microsoft.com/office/powerpoint/2010/main" val="372762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0AAF6-71C8-440B-9023-A06A1D26EA43}"/>
              </a:ext>
            </a:extLst>
          </p:cNvPr>
          <p:cNvSpPr>
            <a:spLocks noGrp="1"/>
          </p:cNvSpPr>
          <p:nvPr>
            <p:ph type="title"/>
          </p:nvPr>
        </p:nvSpPr>
        <p:spPr/>
        <p:txBody>
          <a:bodyPr>
            <a:normAutofit fontScale="90000"/>
          </a:bodyPr>
          <a:lstStyle/>
          <a:p>
            <a:r>
              <a:rPr lang="en-GB" dirty="0"/>
              <a:t>West Yorkshire ICS Guiding principles</a:t>
            </a:r>
          </a:p>
        </p:txBody>
      </p:sp>
      <p:sp>
        <p:nvSpPr>
          <p:cNvPr id="3" name="Content Placeholder 2">
            <a:extLst>
              <a:ext uri="{FF2B5EF4-FFF2-40B4-BE49-F238E27FC236}">
                <a16:creationId xmlns:a16="http://schemas.microsoft.com/office/drawing/2014/main" id="{6067C51B-46DB-490C-A0A6-88B441A9303F}"/>
              </a:ext>
            </a:extLst>
          </p:cNvPr>
          <p:cNvSpPr>
            <a:spLocks noGrp="1"/>
          </p:cNvSpPr>
          <p:nvPr>
            <p:ph idx="1"/>
          </p:nvPr>
        </p:nvSpPr>
        <p:spPr>
          <a:xfrm>
            <a:off x="457200" y="2130426"/>
            <a:ext cx="8229600" cy="4289424"/>
          </a:xfrm>
        </p:spPr>
        <p:txBody>
          <a:bodyPr>
            <a:normAutofit lnSpcReduction="10000"/>
          </a:bodyPr>
          <a:lstStyle/>
          <a:p>
            <a:pPr>
              <a:spcAft>
                <a:spcPts val="600"/>
              </a:spcAft>
            </a:pPr>
            <a:r>
              <a:rPr lang="en-GB" sz="2000" b="0" i="0" u="none" strike="noStrike" baseline="0" dirty="0"/>
              <a:t>We will be ambitious for the people we serve and the staff we employ</a:t>
            </a:r>
          </a:p>
          <a:p>
            <a:pPr>
              <a:spcAft>
                <a:spcPts val="600"/>
              </a:spcAft>
            </a:pPr>
            <a:r>
              <a:rPr lang="en-GB" sz="2000" b="0" i="0" u="none" strike="noStrike" baseline="0" dirty="0"/>
              <a:t>The Partnership belongs to its citizens and to commissioners and providers, partners, councils and NHS. We will build constructive relationships with communities, groups and organisations to tackle the wide range of issues which have an impact on health inequalities and people’s health and wellbeing.</a:t>
            </a:r>
          </a:p>
          <a:p>
            <a:pPr>
              <a:spcAft>
                <a:spcPts val="600"/>
              </a:spcAft>
            </a:pPr>
            <a:r>
              <a:rPr lang="en-GB" sz="2000" b="0" i="0" u="none" strike="noStrike" baseline="0" dirty="0"/>
              <a:t>We will do the work once – duplication of systems, processes and work should be avoided as wasteful and a potential source of conflict</a:t>
            </a:r>
          </a:p>
          <a:p>
            <a:pPr>
              <a:spcAft>
                <a:spcPts val="600"/>
              </a:spcAft>
            </a:pPr>
            <a:r>
              <a:rPr lang="en-GB" sz="2000" b="0" i="0" u="none" strike="noStrike" baseline="0" dirty="0"/>
              <a:t>We will undertake shared analysis of problems and issues as the basis of taking action</a:t>
            </a:r>
          </a:p>
          <a:p>
            <a:pPr>
              <a:spcAft>
                <a:spcPts val="600"/>
              </a:spcAft>
            </a:pPr>
            <a:r>
              <a:rPr lang="en-GB" sz="2000" b="0" i="0" u="none" strike="noStrike" baseline="0" dirty="0"/>
              <a:t>We will apply subsidiarity principles in all that we do – with work taking place at the appropriate level and as near to local as possible.</a:t>
            </a:r>
            <a:endParaRPr lang="en-GB" sz="3200" dirty="0"/>
          </a:p>
        </p:txBody>
      </p:sp>
    </p:spTree>
    <p:extLst>
      <p:ext uri="{BB962C8B-B14F-4D97-AF65-F5344CB8AC3E}">
        <p14:creationId xmlns:p14="http://schemas.microsoft.com/office/powerpoint/2010/main" val="1062303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8B85703F-D527-40E2-8465-143DDDB9C101}"/>
              </a:ext>
            </a:extLst>
          </p:cNvPr>
          <p:cNvSpPr/>
          <p:nvPr/>
        </p:nvSpPr>
        <p:spPr>
          <a:xfrm>
            <a:off x="5079999" y="1828797"/>
            <a:ext cx="3532179" cy="3203399"/>
          </a:xfrm>
          <a:prstGeom prst="roundRect">
            <a:avLst/>
          </a:prstGeom>
          <a:solidFill>
            <a:schemeClr val="accent3">
              <a:lumMod val="20000"/>
              <a:lumOff val="80000"/>
            </a:schemeClr>
          </a:solidFill>
          <a:ln>
            <a:solidFill>
              <a:srgbClr val="4472C4"/>
            </a:solidFill>
          </a:ln>
        </p:spPr>
        <p:style>
          <a:lnRef idx="1">
            <a:schemeClr val="accent1"/>
          </a:lnRef>
          <a:fillRef idx="3">
            <a:schemeClr val="accent1"/>
          </a:fillRef>
          <a:effectRef idx="2">
            <a:schemeClr val="accent1"/>
          </a:effectRef>
          <a:fontRef idx="minor">
            <a:schemeClr val="lt1"/>
          </a:fontRef>
        </p:style>
        <p:txBody>
          <a:bodyPr rtlCol="0" anchor="ctr"/>
          <a:lstStyle/>
          <a:p>
            <a:pPr>
              <a:lnSpc>
                <a:spcPct val="115000"/>
              </a:lnSpc>
              <a:spcAft>
                <a:spcPts val="600"/>
              </a:spcAft>
            </a:pP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C56B83E6-65ED-46A6-8699-747DA2FC0E82}"/>
              </a:ext>
            </a:extLst>
          </p:cNvPr>
          <p:cNvSpPr/>
          <p:nvPr/>
        </p:nvSpPr>
        <p:spPr>
          <a:xfrm>
            <a:off x="5079979" y="731688"/>
            <a:ext cx="3532179" cy="786468"/>
          </a:xfrm>
          <a:prstGeom prst="roundRect">
            <a:avLst/>
          </a:prstGeom>
          <a:solidFill>
            <a:schemeClr val="accent2">
              <a:lumMod val="20000"/>
              <a:lumOff val="80000"/>
            </a:schemeClr>
          </a:solidFill>
          <a:ln>
            <a:solidFill>
              <a:srgbClr val="4472C4"/>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ysClr val="windowText" lastClr="000000"/>
                </a:solidFill>
                <a:effectLst/>
                <a:highlight>
                  <a:srgbClr val="FFFF00"/>
                </a:highlight>
                <a:uLnTx/>
                <a:uFillTx/>
                <a:latin typeface="Calibri"/>
                <a:ea typeface="+mn-ea"/>
                <a:cs typeface="+mn-cs"/>
              </a:rPr>
              <a:t>Kirklees</a:t>
            </a:r>
            <a:r>
              <a:rPr kumimoji="0" lang="en-GB" sz="1400" b="1" i="0" u="none" strike="noStrike" kern="1200" cap="none" spc="0" normalizeH="0" baseline="0" noProof="0" dirty="0">
                <a:ln>
                  <a:noFill/>
                </a:ln>
                <a:solidFill>
                  <a:sysClr val="windowText" lastClr="000000"/>
                </a:solidFill>
                <a:effectLst/>
                <a:uLnTx/>
                <a:uFillTx/>
                <a:latin typeface="Calibri"/>
                <a:ea typeface="+mn-ea"/>
                <a:cs typeface="+mn-cs"/>
              </a:rPr>
              <a:t> Health and Well-Being Board</a:t>
            </a: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solidFill>
                  <a:sysClr val="windowText" lastClr="000000"/>
                </a:solidFill>
                <a:latin typeface="Calibri"/>
              </a:rPr>
              <a:t>Agrees health &amp; wellbeing strategy for Kirklees Place</a:t>
            </a:r>
            <a:endParaRPr kumimoji="0" lang="en-GB" sz="1400" b="0" i="0" u="none" strike="noStrike" kern="1200" cap="none" spc="0" normalizeH="0" baseline="0" noProof="0" dirty="0">
              <a:ln>
                <a:noFill/>
              </a:ln>
              <a:solidFill>
                <a:sysClr val="windowText" lastClr="000000"/>
              </a:solidFill>
              <a:effectLst/>
              <a:uLnTx/>
              <a:uFillTx/>
              <a:latin typeface="Calibri"/>
              <a:ea typeface="+mn-ea"/>
              <a:cs typeface="+mn-cs"/>
            </a:endParaRPr>
          </a:p>
        </p:txBody>
      </p:sp>
      <p:sp>
        <p:nvSpPr>
          <p:cNvPr id="6" name="Rectangle: Rounded Corners 5">
            <a:extLst>
              <a:ext uri="{FF2B5EF4-FFF2-40B4-BE49-F238E27FC236}">
                <a16:creationId xmlns:a16="http://schemas.microsoft.com/office/drawing/2014/main" id="{BF530C5E-FD6B-4B3D-96FF-035DED18CAFB}"/>
              </a:ext>
            </a:extLst>
          </p:cNvPr>
          <p:cNvSpPr/>
          <p:nvPr/>
        </p:nvSpPr>
        <p:spPr>
          <a:xfrm>
            <a:off x="417255" y="1828797"/>
            <a:ext cx="3453693" cy="3203407"/>
          </a:xfrm>
          <a:prstGeom prst="roundRect">
            <a:avLst/>
          </a:prstGeom>
          <a:solidFill>
            <a:schemeClr val="accent3">
              <a:lumMod val="20000"/>
              <a:lumOff val="80000"/>
            </a:schemeClr>
          </a:solidFill>
          <a:ln>
            <a:solidFill>
              <a:srgbClr val="4472C4"/>
            </a:solidFill>
          </a:ln>
        </p:spPr>
        <p:style>
          <a:lnRef idx="1">
            <a:schemeClr val="accent1"/>
          </a:lnRef>
          <a:fillRef idx="3">
            <a:schemeClr val="accent1"/>
          </a:fillRef>
          <a:effectRef idx="2">
            <a:schemeClr val="accent1"/>
          </a:effectRef>
          <a:fontRef idx="minor">
            <a:schemeClr val="lt1"/>
          </a:fontRef>
        </p:style>
        <p:txBody>
          <a:bodyPr rtlCol="0" anchor="ctr"/>
          <a:lstStyle/>
          <a:p>
            <a:pPr>
              <a:lnSpc>
                <a:spcPct val="115000"/>
              </a:lnSpc>
              <a:spcAft>
                <a:spcPts val="1000"/>
              </a:spcAft>
            </a:pP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Rounded Corners 6">
            <a:extLst>
              <a:ext uri="{FF2B5EF4-FFF2-40B4-BE49-F238E27FC236}">
                <a16:creationId xmlns:a16="http://schemas.microsoft.com/office/drawing/2014/main" id="{7941E7DD-F98B-45EB-AD4C-ACD9D6574F1E}"/>
              </a:ext>
            </a:extLst>
          </p:cNvPr>
          <p:cNvSpPr/>
          <p:nvPr/>
        </p:nvSpPr>
        <p:spPr>
          <a:xfrm>
            <a:off x="414452" y="731688"/>
            <a:ext cx="3456497" cy="786468"/>
          </a:xfrm>
          <a:prstGeom prst="roundRect">
            <a:avLst/>
          </a:prstGeom>
          <a:solidFill>
            <a:schemeClr val="accent2">
              <a:lumMod val="20000"/>
              <a:lumOff val="80000"/>
            </a:schemeClr>
          </a:solidFill>
          <a:ln>
            <a:solidFill>
              <a:srgbClr val="4472C4"/>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chemeClr val="tx1"/>
                </a:solidFill>
                <a:effectLst/>
                <a:highlight>
                  <a:srgbClr val="FFFF00"/>
                </a:highlight>
                <a:uLnTx/>
                <a:uFillTx/>
                <a:latin typeface="Calibri"/>
                <a:ea typeface="+mn-ea"/>
                <a:cs typeface="+mn-cs"/>
              </a:rPr>
              <a:t>WY</a:t>
            </a:r>
            <a:r>
              <a:rPr kumimoji="0" lang="en-GB" sz="1400" b="1" i="0" u="none" strike="noStrike" kern="1200" cap="none" spc="0" normalizeH="0" baseline="0" noProof="0" dirty="0">
                <a:ln>
                  <a:noFill/>
                </a:ln>
                <a:solidFill>
                  <a:sysClr val="windowText" lastClr="000000"/>
                </a:solidFill>
                <a:effectLst/>
                <a:uLnTx/>
                <a:uFillTx/>
                <a:latin typeface="Calibri"/>
                <a:ea typeface="+mn-ea"/>
                <a:cs typeface="+mn-cs"/>
              </a:rPr>
              <a:t> Integrated Care Partnership</a:t>
            </a: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solidFill>
                  <a:sysClr val="windowText" lastClr="000000"/>
                </a:solidFill>
                <a:latin typeface="Calibri"/>
              </a:rPr>
              <a:t>Agrees WY Integrated Care Strategy, built from Place health &amp; wellbeing strategies</a:t>
            </a:r>
            <a:endParaRPr kumimoji="0" lang="en-GB" sz="1400" b="0" i="0" u="none" strike="noStrike" kern="1200" cap="none" spc="0" normalizeH="0" baseline="0" noProof="0" dirty="0">
              <a:ln>
                <a:noFill/>
              </a:ln>
              <a:solidFill>
                <a:sysClr val="windowText" lastClr="000000"/>
              </a:solidFill>
              <a:effectLst/>
              <a:uLnTx/>
              <a:uFillTx/>
              <a:latin typeface="Calibri"/>
              <a:ea typeface="+mn-ea"/>
              <a:cs typeface="+mn-cs"/>
            </a:endParaRPr>
          </a:p>
        </p:txBody>
      </p:sp>
      <p:sp>
        <p:nvSpPr>
          <p:cNvPr id="8" name="Rectangle: Rounded Corners 7">
            <a:extLst>
              <a:ext uri="{FF2B5EF4-FFF2-40B4-BE49-F238E27FC236}">
                <a16:creationId xmlns:a16="http://schemas.microsoft.com/office/drawing/2014/main" id="{86FBEF8C-7A28-42F4-B798-5740851A5449}"/>
              </a:ext>
            </a:extLst>
          </p:cNvPr>
          <p:cNvSpPr/>
          <p:nvPr/>
        </p:nvSpPr>
        <p:spPr>
          <a:xfrm>
            <a:off x="6177287" y="5425440"/>
            <a:ext cx="2434880" cy="518160"/>
          </a:xfrm>
          <a:prstGeom prst="roundRect">
            <a:avLst/>
          </a:prstGeom>
          <a:solidFill>
            <a:schemeClr val="accent1">
              <a:lumMod val="20000"/>
              <a:lumOff val="80000"/>
            </a:schemeClr>
          </a:solidFill>
          <a:ln>
            <a:solidFill>
              <a:srgbClr val="4472C4"/>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en-GB" sz="1400" dirty="0">
                <a:solidFill>
                  <a:sysClr val="windowText" lastClr="000000"/>
                </a:solidFill>
                <a:highlight>
                  <a:srgbClr val="FFFF00"/>
                </a:highlight>
                <a:latin typeface="Calibri"/>
              </a:rPr>
              <a:t>Kirklees</a:t>
            </a:r>
            <a:r>
              <a:rPr kumimoji="0" lang="en-GB" sz="1400" b="0" i="0" u="none" strike="noStrike" kern="1200" cap="none" spc="0" normalizeH="0" baseline="0" noProof="0" dirty="0">
                <a:ln>
                  <a:noFill/>
                </a:ln>
                <a:solidFill>
                  <a:sysClr val="windowText" lastClr="000000"/>
                </a:solidFill>
                <a:effectLst/>
                <a:uLnTx/>
                <a:uFillTx/>
                <a:latin typeface="Calibri"/>
                <a:ea typeface="+mn-ea"/>
                <a:cs typeface="+mn-cs"/>
              </a:rPr>
              <a:t> Place sub-committees</a:t>
            </a:r>
          </a:p>
        </p:txBody>
      </p:sp>
      <p:sp>
        <p:nvSpPr>
          <p:cNvPr id="13" name="TextBox 12">
            <a:extLst>
              <a:ext uri="{FF2B5EF4-FFF2-40B4-BE49-F238E27FC236}">
                <a16:creationId xmlns:a16="http://schemas.microsoft.com/office/drawing/2014/main" id="{4943165D-3E0E-4FBC-8B5A-D846BA95BD3F}"/>
              </a:ext>
            </a:extLst>
          </p:cNvPr>
          <p:cNvSpPr txBox="1"/>
          <p:nvPr/>
        </p:nvSpPr>
        <p:spPr>
          <a:xfrm>
            <a:off x="192947" y="134224"/>
            <a:ext cx="5603846" cy="400110"/>
          </a:xfrm>
          <a:prstGeom prst="rect">
            <a:avLst/>
          </a:prstGeom>
          <a:noFill/>
        </p:spPr>
        <p:txBody>
          <a:bodyPr wrap="square" rtlCol="0">
            <a:spAutoFit/>
          </a:bodyPr>
          <a:lstStyle/>
          <a:p>
            <a:r>
              <a:rPr lang="en-GB" sz="2000" b="1" dirty="0"/>
              <a:t>How will it work?</a:t>
            </a:r>
          </a:p>
        </p:txBody>
      </p:sp>
      <p:cxnSp>
        <p:nvCxnSpPr>
          <p:cNvPr id="36" name="Straight Arrow Connector 35">
            <a:extLst>
              <a:ext uri="{FF2B5EF4-FFF2-40B4-BE49-F238E27FC236}">
                <a16:creationId xmlns:a16="http://schemas.microsoft.com/office/drawing/2014/main" id="{0A921EDC-B1F9-4076-A323-55CC20C777E0}"/>
              </a:ext>
            </a:extLst>
          </p:cNvPr>
          <p:cNvCxnSpPr>
            <a:cxnSpLocks/>
          </p:cNvCxnSpPr>
          <p:nvPr/>
        </p:nvCxnSpPr>
        <p:spPr>
          <a:xfrm>
            <a:off x="2113101" y="1518156"/>
            <a:ext cx="0" cy="31064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38" name="Rectangle: Rounded Corners 37">
            <a:extLst>
              <a:ext uri="{FF2B5EF4-FFF2-40B4-BE49-F238E27FC236}">
                <a16:creationId xmlns:a16="http://schemas.microsoft.com/office/drawing/2014/main" id="{F9C544AE-A415-4589-ADA3-14AEDF73F6F7}"/>
              </a:ext>
            </a:extLst>
          </p:cNvPr>
          <p:cNvSpPr/>
          <p:nvPr/>
        </p:nvSpPr>
        <p:spPr>
          <a:xfrm>
            <a:off x="481021" y="5425440"/>
            <a:ext cx="2177400" cy="518160"/>
          </a:xfrm>
          <a:prstGeom prst="roundRect">
            <a:avLst/>
          </a:prstGeom>
          <a:solidFill>
            <a:schemeClr val="accent1">
              <a:lumMod val="20000"/>
              <a:lumOff val="80000"/>
            </a:schemeClr>
          </a:solidFill>
          <a:ln>
            <a:solidFill>
              <a:srgbClr val="4472C4"/>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ysClr val="windowText" lastClr="000000"/>
                </a:solidFill>
                <a:effectLst/>
                <a:highlight>
                  <a:srgbClr val="FFFF00"/>
                </a:highlight>
                <a:uLnTx/>
                <a:uFillTx/>
                <a:latin typeface="Calibri"/>
                <a:ea typeface="+mn-ea"/>
                <a:cs typeface="+mn-cs"/>
              </a:rPr>
              <a:t>WY</a:t>
            </a:r>
            <a:r>
              <a:rPr kumimoji="0" lang="en-GB" sz="1400" b="0" i="0" u="none" strike="noStrike" kern="1200" cap="none" spc="0" normalizeH="0" baseline="0" noProof="0" dirty="0">
                <a:ln>
                  <a:noFill/>
                </a:ln>
                <a:solidFill>
                  <a:sysClr val="windowText" lastClr="000000"/>
                </a:solidFill>
                <a:effectLst/>
                <a:uLnTx/>
                <a:uFillTx/>
                <a:latin typeface="Calibri"/>
                <a:ea typeface="+mn-ea"/>
                <a:cs typeface="+mn-cs"/>
              </a:rPr>
              <a:t> ICB Committees</a:t>
            </a:r>
          </a:p>
        </p:txBody>
      </p:sp>
      <p:sp>
        <p:nvSpPr>
          <p:cNvPr id="57" name="Rectangle: Rounded Corners 56">
            <a:extLst>
              <a:ext uri="{FF2B5EF4-FFF2-40B4-BE49-F238E27FC236}">
                <a16:creationId xmlns:a16="http://schemas.microsoft.com/office/drawing/2014/main" id="{EB1425D2-74C4-4D93-A79A-FD4F61625953}"/>
              </a:ext>
            </a:extLst>
          </p:cNvPr>
          <p:cNvSpPr/>
          <p:nvPr/>
        </p:nvSpPr>
        <p:spPr>
          <a:xfrm>
            <a:off x="3186984" y="5425440"/>
            <a:ext cx="2542798" cy="518160"/>
          </a:xfrm>
          <a:prstGeom prst="roundRect">
            <a:avLst/>
          </a:prstGeom>
          <a:solidFill>
            <a:schemeClr val="accent6">
              <a:lumMod val="20000"/>
              <a:lumOff val="80000"/>
            </a:schemeClr>
          </a:solidFill>
          <a:ln>
            <a:solidFill>
              <a:srgbClr val="4472C4"/>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en-GB" sz="1400" dirty="0">
                <a:solidFill>
                  <a:sysClr val="windowText" lastClr="000000"/>
                </a:solidFill>
                <a:latin typeface="Calibri"/>
              </a:rPr>
              <a:t>Collaborative groups &amp; forums</a:t>
            </a:r>
            <a:endParaRPr kumimoji="0" lang="en-GB" sz="1400" b="0" i="0" u="none" strike="noStrike" kern="1200" cap="none" spc="0" normalizeH="0" baseline="0" noProof="0" dirty="0">
              <a:ln>
                <a:noFill/>
              </a:ln>
              <a:solidFill>
                <a:sysClr val="windowText" lastClr="000000"/>
              </a:solidFill>
              <a:effectLst/>
              <a:uLnTx/>
              <a:uFillTx/>
              <a:latin typeface="Calibri"/>
              <a:ea typeface="+mn-ea"/>
              <a:cs typeface="+mn-cs"/>
            </a:endParaRPr>
          </a:p>
        </p:txBody>
      </p:sp>
      <p:cxnSp>
        <p:nvCxnSpPr>
          <p:cNvPr id="62" name="Straight Arrow Connector 61">
            <a:extLst>
              <a:ext uri="{FF2B5EF4-FFF2-40B4-BE49-F238E27FC236}">
                <a16:creationId xmlns:a16="http://schemas.microsoft.com/office/drawing/2014/main" id="{5930CCCC-11B3-403F-83B3-EDE885113296}"/>
              </a:ext>
            </a:extLst>
          </p:cNvPr>
          <p:cNvCxnSpPr>
            <a:cxnSpLocks/>
          </p:cNvCxnSpPr>
          <p:nvPr/>
        </p:nvCxnSpPr>
        <p:spPr>
          <a:xfrm flipV="1">
            <a:off x="7670100" y="5032196"/>
            <a:ext cx="1" cy="393244"/>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65" name="Straight Arrow Connector 64">
            <a:extLst>
              <a:ext uri="{FF2B5EF4-FFF2-40B4-BE49-F238E27FC236}">
                <a16:creationId xmlns:a16="http://schemas.microsoft.com/office/drawing/2014/main" id="{9B644506-18D1-4F8E-8880-5B9B1EAAA9CB}"/>
              </a:ext>
            </a:extLst>
          </p:cNvPr>
          <p:cNvCxnSpPr>
            <a:cxnSpLocks/>
          </p:cNvCxnSpPr>
          <p:nvPr/>
        </p:nvCxnSpPr>
        <p:spPr>
          <a:xfrm flipV="1">
            <a:off x="5466080" y="5032196"/>
            <a:ext cx="1" cy="393244"/>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67" name="Straight Arrow Connector 66">
            <a:extLst>
              <a:ext uri="{FF2B5EF4-FFF2-40B4-BE49-F238E27FC236}">
                <a16:creationId xmlns:a16="http://schemas.microsoft.com/office/drawing/2014/main" id="{FB90F93F-D80F-4B62-BB65-6209117FF321}"/>
              </a:ext>
            </a:extLst>
          </p:cNvPr>
          <p:cNvCxnSpPr>
            <a:cxnSpLocks/>
          </p:cNvCxnSpPr>
          <p:nvPr/>
        </p:nvCxnSpPr>
        <p:spPr>
          <a:xfrm flipV="1">
            <a:off x="3391690" y="5032196"/>
            <a:ext cx="0" cy="393244"/>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69" name="Straight Arrow Connector 68">
            <a:extLst>
              <a:ext uri="{FF2B5EF4-FFF2-40B4-BE49-F238E27FC236}">
                <a16:creationId xmlns:a16="http://schemas.microsoft.com/office/drawing/2014/main" id="{40A8CB1B-AB75-459D-972C-3CEA3364EB73}"/>
              </a:ext>
            </a:extLst>
          </p:cNvPr>
          <p:cNvCxnSpPr>
            <a:cxnSpLocks/>
          </p:cNvCxnSpPr>
          <p:nvPr/>
        </p:nvCxnSpPr>
        <p:spPr>
          <a:xfrm flipV="1">
            <a:off x="2081050" y="5032196"/>
            <a:ext cx="0" cy="393244"/>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71" name="Straight Arrow Connector 70">
            <a:extLst>
              <a:ext uri="{FF2B5EF4-FFF2-40B4-BE49-F238E27FC236}">
                <a16:creationId xmlns:a16="http://schemas.microsoft.com/office/drawing/2014/main" id="{1A902FF8-E4D5-436F-B329-213499F295D8}"/>
              </a:ext>
            </a:extLst>
          </p:cNvPr>
          <p:cNvCxnSpPr>
            <a:cxnSpLocks/>
          </p:cNvCxnSpPr>
          <p:nvPr/>
        </p:nvCxnSpPr>
        <p:spPr>
          <a:xfrm>
            <a:off x="1270000" y="5032196"/>
            <a:ext cx="0" cy="393244"/>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73" name="Straight Arrow Connector 72">
            <a:extLst>
              <a:ext uri="{FF2B5EF4-FFF2-40B4-BE49-F238E27FC236}">
                <a16:creationId xmlns:a16="http://schemas.microsoft.com/office/drawing/2014/main" id="{13D6D489-4694-48E8-AB4E-2267488343BF}"/>
              </a:ext>
            </a:extLst>
          </p:cNvPr>
          <p:cNvCxnSpPr>
            <a:cxnSpLocks/>
            <a:stCxn id="4" idx="2"/>
          </p:cNvCxnSpPr>
          <p:nvPr/>
        </p:nvCxnSpPr>
        <p:spPr>
          <a:xfrm>
            <a:off x="6846089" y="5032196"/>
            <a:ext cx="0" cy="390587"/>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77" name="Straight Arrow Connector 76">
            <a:extLst>
              <a:ext uri="{FF2B5EF4-FFF2-40B4-BE49-F238E27FC236}">
                <a16:creationId xmlns:a16="http://schemas.microsoft.com/office/drawing/2014/main" id="{AF4EC40A-7A49-478F-BB72-1365B227B911}"/>
              </a:ext>
            </a:extLst>
          </p:cNvPr>
          <p:cNvCxnSpPr>
            <a:cxnSpLocks/>
            <a:stCxn id="5" idx="1"/>
            <a:endCxn id="7" idx="3"/>
          </p:cNvCxnSpPr>
          <p:nvPr/>
        </p:nvCxnSpPr>
        <p:spPr>
          <a:xfrm flipH="1">
            <a:off x="3870949" y="1124922"/>
            <a:ext cx="1209030"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80" name="Straight Arrow Connector 79">
            <a:extLst>
              <a:ext uri="{FF2B5EF4-FFF2-40B4-BE49-F238E27FC236}">
                <a16:creationId xmlns:a16="http://schemas.microsoft.com/office/drawing/2014/main" id="{9F812E48-F38B-4235-9571-FF0973C8DF08}"/>
              </a:ext>
            </a:extLst>
          </p:cNvPr>
          <p:cNvCxnSpPr>
            <a:cxnSpLocks/>
            <a:stCxn id="5" idx="2"/>
            <a:endCxn id="4" idx="0"/>
          </p:cNvCxnSpPr>
          <p:nvPr/>
        </p:nvCxnSpPr>
        <p:spPr>
          <a:xfrm>
            <a:off x="6846069" y="1518156"/>
            <a:ext cx="20" cy="31064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83" name="Straight Arrow Connector 82">
            <a:extLst>
              <a:ext uri="{FF2B5EF4-FFF2-40B4-BE49-F238E27FC236}">
                <a16:creationId xmlns:a16="http://schemas.microsoft.com/office/drawing/2014/main" id="{2226B7B6-A978-4A1C-9BF5-87CCD62C3FBA}"/>
              </a:ext>
            </a:extLst>
          </p:cNvPr>
          <p:cNvCxnSpPr>
            <a:cxnSpLocks/>
          </p:cNvCxnSpPr>
          <p:nvPr/>
        </p:nvCxnSpPr>
        <p:spPr>
          <a:xfrm>
            <a:off x="3870948" y="2702560"/>
            <a:ext cx="1209031" cy="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86" name="Straight Arrow Connector 85">
            <a:extLst>
              <a:ext uri="{FF2B5EF4-FFF2-40B4-BE49-F238E27FC236}">
                <a16:creationId xmlns:a16="http://schemas.microsoft.com/office/drawing/2014/main" id="{D14C6D9B-6718-48CE-B9B1-E88BE41C85AD}"/>
              </a:ext>
            </a:extLst>
          </p:cNvPr>
          <p:cNvCxnSpPr>
            <a:cxnSpLocks/>
          </p:cNvCxnSpPr>
          <p:nvPr/>
        </p:nvCxnSpPr>
        <p:spPr>
          <a:xfrm flipH="1">
            <a:off x="3870949" y="3580953"/>
            <a:ext cx="1209030" cy="1"/>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113" name="TextBox 112">
            <a:extLst>
              <a:ext uri="{FF2B5EF4-FFF2-40B4-BE49-F238E27FC236}">
                <a16:creationId xmlns:a16="http://schemas.microsoft.com/office/drawing/2014/main" id="{7E11DB77-BC74-453F-AA70-4F2E2F0BFC28}"/>
              </a:ext>
            </a:extLst>
          </p:cNvPr>
          <p:cNvSpPr txBox="1"/>
          <p:nvPr/>
        </p:nvSpPr>
        <p:spPr>
          <a:xfrm>
            <a:off x="4175761" y="827485"/>
            <a:ext cx="843280" cy="307777"/>
          </a:xfrm>
          <a:prstGeom prst="rect">
            <a:avLst/>
          </a:prstGeom>
          <a:noFill/>
        </p:spPr>
        <p:txBody>
          <a:bodyPr wrap="square" rtlCol="0">
            <a:spAutoFit/>
          </a:bodyPr>
          <a:lstStyle/>
          <a:p>
            <a:r>
              <a:rPr lang="en-GB" sz="1400" b="1" dirty="0">
                <a:solidFill>
                  <a:schemeClr val="accent2">
                    <a:lumMod val="75000"/>
                  </a:schemeClr>
                </a:solidFill>
              </a:rPr>
              <a:t>Strategy</a:t>
            </a:r>
          </a:p>
        </p:txBody>
      </p:sp>
      <p:sp>
        <p:nvSpPr>
          <p:cNvPr id="114" name="TextBox 113">
            <a:extLst>
              <a:ext uri="{FF2B5EF4-FFF2-40B4-BE49-F238E27FC236}">
                <a16:creationId xmlns:a16="http://schemas.microsoft.com/office/drawing/2014/main" id="{BC4BC852-328F-4539-B491-732FF827C75E}"/>
              </a:ext>
            </a:extLst>
          </p:cNvPr>
          <p:cNvSpPr txBox="1"/>
          <p:nvPr/>
        </p:nvSpPr>
        <p:spPr>
          <a:xfrm>
            <a:off x="2141433" y="1521020"/>
            <a:ext cx="843280" cy="307777"/>
          </a:xfrm>
          <a:prstGeom prst="rect">
            <a:avLst/>
          </a:prstGeom>
          <a:noFill/>
        </p:spPr>
        <p:txBody>
          <a:bodyPr wrap="square" rtlCol="0">
            <a:spAutoFit/>
          </a:bodyPr>
          <a:lstStyle/>
          <a:p>
            <a:r>
              <a:rPr lang="en-GB" sz="1400" b="1" dirty="0">
                <a:solidFill>
                  <a:schemeClr val="accent2">
                    <a:lumMod val="75000"/>
                  </a:schemeClr>
                </a:solidFill>
              </a:rPr>
              <a:t>Strategy</a:t>
            </a:r>
          </a:p>
        </p:txBody>
      </p:sp>
      <p:sp>
        <p:nvSpPr>
          <p:cNvPr id="115" name="TextBox 114">
            <a:extLst>
              <a:ext uri="{FF2B5EF4-FFF2-40B4-BE49-F238E27FC236}">
                <a16:creationId xmlns:a16="http://schemas.microsoft.com/office/drawing/2014/main" id="{69CDC69F-D99E-4728-978D-2D2EB42FF007}"/>
              </a:ext>
            </a:extLst>
          </p:cNvPr>
          <p:cNvSpPr txBox="1"/>
          <p:nvPr/>
        </p:nvSpPr>
        <p:spPr>
          <a:xfrm>
            <a:off x="6826820" y="1518182"/>
            <a:ext cx="843280" cy="307777"/>
          </a:xfrm>
          <a:prstGeom prst="rect">
            <a:avLst/>
          </a:prstGeom>
          <a:noFill/>
        </p:spPr>
        <p:txBody>
          <a:bodyPr wrap="square" rtlCol="0">
            <a:spAutoFit/>
          </a:bodyPr>
          <a:lstStyle/>
          <a:p>
            <a:r>
              <a:rPr lang="en-GB" sz="1400" b="1" dirty="0">
                <a:solidFill>
                  <a:schemeClr val="accent2">
                    <a:lumMod val="75000"/>
                  </a:schemeClr>
                </a:solidFill>
              </a:rPr>
              <a:t>Strategy</a:t>
            </a:r>
          </a:p>
        </p:txBody>
      </p:sp>
      <p:sp>
        <p:nvSpPr>
          <p:cNvPr id="116" name="TextBox 115">
            <a:extLst>
              <a:ext uri="{FF2B5EF4-FFF2-40B4-BE49-F238E27FC236}">
                <a16:creationId xmlns:a16="http://schemas.microsoft.com/office/drawing/2014/main" id="{AABB3635-9A0E-498E-90F0-759330E77686}"/>
              </a:ext>
            </a:extLst>
          </p:cNvPr>
          <p:cNvSpPr txBox="1"/>
          <p:nvPr/>
        </p:nvSpPr>
        <p:spPr>
          <a:xfrm>
            <a:off x="3926817" y="2350932"/>
            <a:ext cx="1097302" cy="307777"/>
          </a:xfrm>
          <a:prstGeom prst="rect">
            <a:avLst/>
          </a:prstGeom>
          <a:noFill/>
        </p:spPr>
        <p:txBody>
          <a:bodyPr wrap="square" rtlCol="0">
            <a:spAutoFit/>
          </a:bodyPr>
          <a:lstStyle/>
          <a:p>
            <a:r>
              <a:rPr lang="en-GB" sz="1400" b="1" dirty="0">
                <a:solidFill>
                  <a:schemeClr val="accent3">
                    <a:lumMod val="75000"/>
                  </a:schemeClr>
                </a:solidFill>
              </a:rPr>
              <a:t>Delegation</a:t>
            </a:r>
          </a:p>
        </p:txBody>
      </p:sp>
      <p:sp>
        <p:nvSpPr>
          <p:cNvPr id="117" name="TextBox 116">
            <a:extLst>
              <a:ext uri="{FF2B5EF4-FFF2-40B4-BE49-F238E27FC236}">
                <a16:creationId xmlns:a16="http://schemas.microsoft.com/office/drawing/2014/main" id="{79D0132A-D366-4635-B2A7-3BFAC551E82C}"/>
              </a:ext>
            </a:extLst>
          </p:cNvPr>
          <p:cNvSpPr txBox="1"/>
          <p:nvPr/>
        </p:nvSpPr>
        <p:spPr>
          <a:xfrm>
            <a:off x="5852162" y="5055305"/>
            <a:ext cx="1016000" cy="307777"/>
          </a:xfrm>
          <a:prstGeom prst="rect">
            <a:avLst/>
          </a:prstGeom>
          <a:noFill/>
        </p:spPr>
        <p:txBody>
          <a:bodyPr wrap="square" rtlCol="0">
            <a:spAutoFit/>
          </a:bodyPr>
          <a:lstStyle/>
          <a:p>
            <a:r>
              <a:rPr lang="en-GB" sz="1400" b="1" dirty="0">
                <a:solidFill>
                  <a:schemeClr val="accent3">
                    <a:lumMod val="75000"/>
                  </a:schemeClr>
                </a:solidFill>
              </a:rPr>
              <a:t>Delegation</a:t>
            </a:r>
          </a:p>
        </p:txBody>
      </p:sp>
      <p:sp>
        <p:nvSpPr>
          <p:cNvPr id="118" name="TextBox 117">
            <a:extLst>
              <a:ext uri="{FF2B5EF4-FFF2-40B4-BE49-F238E27FC236}">
                <a16:creationId xmlns:a16="http://schemas.microsoft.com/office/drawing/2014/main" id="{E052A8E4-2E71-4077-BD22-E9F0C79FA6BD}"/>
              </a:ext>
            </a:extLst>
          </p:cNvPr>
          <p:cNvSpPr txBox="1"/>
          <p:nvPr/>
        </p:nvSpPr>
        <p:spPr>
          <a:xfrm>
            <a:off x="308130" y="5076589"/>
            <a:ext cx="1016000" cy="307777"/>
          </a:xfrm>
          <a:prstGeom prst="rect">
            <a:avLst/>
          </a:prstGeom>
          <a:noFill/>
        </p:spPr>
        <p:txBody>
          <a:bodyPr wrap="square" rtlCol="0">
            <a:spAutoFit/>
          </a:bodyPr>
          <a:lstStyle/>
          <a:p>
            <a:r>
              <a:rPr lang="en-GB" sz="1400" b="1" dirty="0">
                <a:solidFill>
                  <a:schemeClr val="accent3">
                    <a:lumMod val="75000"/>
                  </a:schemeClr>
                </a:solidFill>
              </a:rPr>
              <a:t>Delegation</a:t>
            </a:r>
          </a:p>
        </p:txBody>
      </p:sp>
      <p:sp>
        <p:nvSpPr>
          <p:cNvPr id="119" name="TextBox 118">
            <a:extLst>
              <a:ext uri="{FF2B5EF4-FFF2-40B4-BE49-F238E27FC236}">
                <a16:creationId xmlns:a16="http://schemas.microsoft.com/office/drawing/2014/main" id="{304B5DFF-E8FA-458D-8C81-E32E20DCB00E}"/>
              </a:ext>
            </a:extLst>
          </p:cNvPr>
          <p:cNvSpPr txBox="1"/>
          <p:nvPr/>
        </p:nvSpPr>
        <p:spPr>
          <a:xfrm>
            <a:off x="3850643" y="3268547"/>
            <a:ext cx="1310640" cy="307777"/>
          </a:xfrm>
          <a:prstGeom prst="rect">
            <a:avLst/>
          </a:prstGeom>
          <a:noFill/>
        </p:spPr>
        <p:txBody>
          <a:bodyPr wrap="square" rtlCol="0">
            <a:spAutoFit/>
          </a:bodyPr>
          <a:lstStyle/>
          <a:p>
            <a:r>
              <a:rPr lang="en-GB" sz="1400" b="1" dirty="0">
                <a:solidFill>
                  <a:schemeClr val="accent3">
                    <a:lumMod val="75000"/>
                  </a:schemeClr>
                </a:solidFill>
              </a:rPr>
              <a:t>Accountability</a:t>
            </a:r>
          </a:p>
        </p:txBody>
      </p:sp>
      <p:sp>
        <p:nvSpPr>
          <p:cNvPr id="122" name="TextBox 121">
            <a:extLst>
              <a:ext uri="{FF2B5EF4-FFF2-40B4-BE49-F238E27FC236}">
                <a16:creationId xmlns:a16="http://schemas.microsoft.com/office/drawing/2014/main" id="{139EED4D-8797-4CAE-AE98-EBA381313A7B}"/>
              </a:ext>
            </a:extLst>
          </p:cNvPr>
          <p:cNvSpPr txBox="1"/>
          <p:nvPr/>
        </p:nvSpPr>
        <p:spPr>
          <a:xfrm>
            <a:off x="414452" y="1869871"/>
            <a:ext cx="3453691" cy="3547638"/>
          </a:xfrm>
          <a:prstGeom prst="rect">
            <a:avLst/>
          </a:prstGeom>
          <a:noFill/>
        </p:spPr>
        <p:txBody>
          <a:bodyPr wrap="square" rtlCol="0">
            <a:spAutoFit/>
          </a:bodyPr>
          <a:lstStyle/>
          <a:p>
            <a:pPr>
              <a:lnSpc>
                <a:spcPct val="115000"/>
              </a:lnSpc>
              <a:spcAft>
                <a:spcPts val="600"/>
              </a:spcAft>
            </a:pPr>
            <a:r>
              <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GB" sz="1400" b="1" dirty="0">
                <a:solidFill>
                  <a:schemeClr val="tx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WY</a:t>
            </a:r>
            <a:r>
              <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Integrated Care Board (ICB)</a:t>
            </a:r>
          </a:p>
          <a:p>
            <a:pPr marL="182563" indent="-182563">
              <a:lnSpc>
                <a:spcPct val="115000"/>
              </a:lnSpc>
              <a:buFont typeface="Symbol" panose="05050102010706020507" pitchFamily="18" charset="2"/>
              <a:buChar char=""/>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Annual plan to deliver the WY Integrated Care Strategy</a:t>
            </a:r>
          </a:p>
          <a:p>
            <a:pPr marL="182563" lvl="0" indent="-182563">
              <a:lnSpc>
                <a:spcPct val="115000"/>
              </a:lnSpc>
              <a:buFont typeface="Symbol" panose="05050102010706020507" pitchFamily="18" charset="2"/>
              <a:buChar char=""/>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Arranges provision of health services meeting 3 tests for working at WY scale:</a:t>
            </a:r>
          </a:p>
          <a:p>
            <a:pPr marL="355600" lvl="1" indent="-182563">
              <a:lnSpc>
                <a:spcPct val="115000"/>
              </a:lnSpc>
              <a:buFont typeface="Courier New" panose="02070309020205020404" pitchFamily="49" charset="0"/>
              <a:buChar char="o"/>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Achieving safest services &amp; best outcomes</a:t>
            </a:r>
          </a:p>
          <a:p>
            <a:pPr marL="355600" lvl="1" indent="-182563">
              <a:lnSpc>
                <a:spcPct val="115000"/>
              </a:lnSpc>
              <a:buFont typeface="Courier New" panose="02070309020205020404" pitchFamily="49" charset="0"/>
              <a:buChar char="o"/>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Reducing variation &amp; sharing learning</a:t>
            </a:r>
          </a:p>
          <a:p>
            <a:pPr marL="355600" lvl="1" indent="-182563">
              <a:lnSpc>
                <a:spcPct val="115000"/>
              </a:lnSpc>
              <a:buFont typeface="Courier New" panose="02070309020205020404" pitchFamily="49" charset="0"/>
              <a:buChar char="o"/>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Solving complex, difficult problems.</a:t>
            </a:r>
          </a:p>
          <a:p>
            <a:pPr marL="182563" lvl="0" indent="-182563">
              <a:lnSpc>
                <a:spcPct val="115000"/>
              </a:lnSpc>
              <a:buFont typeface="Symbol" panose="05050102010706020507" pitchFamily="18" charset="2"/>
              <a:buChar char=""/>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Statutory functions that cannot be delegated to Place</a:t>
            </a:r>
          </a:p>
          <a:p>
            <a:pPr marL="182563" lvl="0" indent="-182563">
              <a:lnSpc>
                <a:spcPct val="115000"/>
              </a:lnSpc>
              <a:spcAft>
                <a:spcPts val="1000"/>
              </a:spcAft>
              <a:buFont typeface="Symbol" panose="05050102010706020507" pitchFamily="18" charset="2"/>
              <a:buChar char=""/>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Agreeing WY system plans</a:t>
            </a:r>
          </a:p>
          <a:p>
            <a:endParaRPr lang="en-GB" dirty="0"/>
          </a:p>
        </p:txBody>
      </p:sp>
      <p:sp>
        <p:nvSpPr>
          <p:cNvPr id="123" name="TextBox 122">
            <a:extLst>
              <a:ext uri="{FF2B5EF4-FFF2-40B4-BE49-F238E27FC236}">
                <a16:creationId xmlns:a16="http://schemas.microsoft.com/office/drawing/2014/main" id="{6EAFB1C7-EC27-4281-8CED-6D8B14E8A9F4}"/>
              </a:ext>
            </a:extLst>
          </p:cNvPr>
          <p:cNvSpPr txBox="1"/>
          <p:nvPr/>
        </p:nvSpPr>
        <p:spPr>
          <a:xfrm>
            <a:off x="5079989" y="1825959"/>
            <a:ext cx="3532179" cy="3335272"/>
          </a:xfrm>
          <a:prstGeom prst="rect">
            <a:avLst/>
          </a:prstGeom>
          <a:noFill/>
        </p:spPr>
        <p:txBody>
          <a:bodyPr wrap="square" rtlCol="0">
            <a:spAutoFit/>
          </a:bodyPr>
          <a:lstStyle/>
          <a:p>
            <a:pPr>
              <a:lnSpc>
                <a:spcPct val="115000"/>
              </a:lnSpc>
              <a:spcBef>
                <a:spcPts val="1200"/>
              </a:spcBef>
            </a:pPr>
            <a:r>
              <a:rPr lang="en-GB" sz="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600"/>
              </a:spcAft>
            </a:pPr>
            <a:r>
              <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GB" sz="1400" b="1" dirty="0">
                <a:solidFill>
                  <a:schemeClr val="tx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Kirklees</a:t>
            </a:r>
            <a:r>
              <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Place-based Committee of the ICB</a:t>
            </a:r>
          </a:p>
          <a:p>
            <a:pPr marL="182563" lvl="0" indent="-182563">
              <a:lnSpc>
                <a:spcPct val="115000"/>
              </a:lnSpc>
              <a:buFont typeface="Symbol" panose="05050102010706020507" pitchFamily="18" charset="2"/>
              <a:buChar char=""/>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Annual plan to deliver Kirklees Health &amp; Wellbeing Strategy and WY Integrated Care Strategy</a:t>
            </a:r>
          </a:p>
          <a:p>
            <a:pPr marL="182563" lvl="0" indent="-182563">
              <a:lnSpc>
                <a:spcPct val="115000"/>
              </a:lnSpc>
              <a:buFont typeface="Symbol" panose="05050102010706020507" pitchFamily="18" charset="2"/>
              <a:buChar char=""/>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Arranges provision of health services in Kirklees</a:t>
            </a:r>
          </a:p>
          <a:p>
            <a:pPr marL="182563" lvl="0" indent="-182563">
              <a:lnSpc>
                <a:spcPct val="115000"/>
              </a:lnSpc>
              <a:buFont typeface="Symbol" panose="05050102010706020507" pitchFamily="18" charset="2"/>
              <a:buChar char=""/>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Manages Kirklees (NHS) financial allocation</a:t>
            </a:r>
          </a:p>
          <a:p>
            <a:pPr marL="182563" lvl="0" indent="-182563">
              <a:lnSpc>
                <a:spcPct val="115000"/>
              </a:lnSpc>
              <a:buFont typeface="Symbol" panose="05050102010706020507" pitchFamily="18" charset="2"/>
              <a:buChar char=""/>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Assures &amp; improves quality of services in Kirklees</a:t>
            </a:r>
          </a:p>
          <a:p>
            <a:pPr marL="182563" lvl="0" indent="-182563">
              <a:lnSpc>
                <a:spcPct val="115000"/>
              </a:lnSpc>
              <a:buFont typeface="Symbol" panose="05050102010706020507" pitchFamily="18" charset="2"/>
              <a:buChar char=""/>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Manages Kirklees ICB staff</a:t>
            </a:r>
          </a:p>
          <a:p>
            <a:pPr marL="182563" lvl="0" indent="-182563">
              <a:lnSpc>
                <a:spcPct val="115000"/>
              </a:lnSpc>
              <a:spcAft>
                <a:spcPts val="1000"/>
              </a:spcAft>
              <a:buFont typeface="Symbol" panose="05050102010706020507" pitchFamily="18" charset="2"/>
              <a:buChar char=""/>
            </a:pPr>
            <a:r>
              <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Agrees Kirklees place plans</a:t>
            </a:r>
          </a:p>
          <a:p>
            <a:endParaRPr lang="en-GB" dirty="0"/>
          </a:p>
        </p:txBody>
      </p:sp>
      <p:sp>
        <p:nvSpPr>
          <p:cNvPr id="137" name="TextBox 136">
            <a:extLst>
              <a:ext uri="{FF2B5EF4-FFF2-40B4-BE49-F238E27FC236}">
                <a16:creationId xmlns:a16="http://schemas.microsoft.com/office/drawing/2014/main" id="{7B0B841A-D944-4DF8-B427-5B3346194FE5}"/>
              </a:ext>
            </a:extLst>
          </p:cNvPr>
          <p:cNvSpPr txBox="1"/>
          <p:nvPr/>
        </p:nvSpPr>
        <p:spPr>
          <a:xfrm>
            <a:off x="3926828" y="1937749"/>
            <a:ext cx="1097270" cy="369332"/>
          </a:xfrm>
          <a:prstGeom prst="rect">
            <a:avLst/>
          </a:prstGeom>
          <a:noFill/>
        </p:spPr>
        <p:txBody>
          <a:bodyPr wrap="square" rtlCol="0">
            <a:spAutoFit/>
          </a:bodyPr>
          <a:lstStyle/>
          <a:p>
            <a:r>
              <a:rPr lang="en-GB" b="1" dirty="0">
                <a:solidFill>
                  <a:schemeClr val="accent3">
                    <a:lumMod val="75000"/>
                  </a:schemeClr>
                </a:solidFill>
              </a:rPr>
              <a:t>Delivery</a:t>
            </a:r>
          </a:p>
        </p:txBody>
      </p:sp>
      <p:sp>
        <p:nvSpPr>
          <p:cNvPr id="138" name="TextBox 137">
            <a:extLst>
              <a:ext uri="{FF2B5EF4-FFF2-40B4-BE49-F238E27FC236}">
                <a16:creationId xmlns:a16="http://schemas.microsoft.com/office/drawing/2014/main" id="{3DD5854A-59EB-42DF-AB81-002D22E3F3DC}"/>
              </a:ext>
            </a:extLst>
          </p:cNvPr>
          <p:cNvSpPr txBox="1"/>
          <p:nvPr/>
        </p:nvSpPr>
        <p:spPr>
          <a:xfrm>
            <a:off x="2066363" y="5106112"/>
            <a:ext cx="1120621" cy="307777"/>
          </a:xfrm>
          <a:prstGeom prst="rect">
            <a:avLst/>
          </a:prstGeom>
          <a:noFill/>
        </p:spPr>
        <p:txBody>
          <a:bodyPr wrap="square" rtlCol="0">
            <a:spAutoFit/>
          </a:bodyPr>
          <a:lstStyle/>
          <a:p>
            <a:r>
              <a:rPr lang="en-GB" sz="1400" b="1" dirty="0">
                <a:solidFill>
                  <a:schemeClr val="tx2">
                    <a:lumMod val="60000"/>
                    <a:lumOff val="40000"/>
                  </a:schemeClr>
                </a:solidFill>
              </a:rPr>
              <a:t>Assurance</a:t>
            </a:r>
          </a:p>
        </p:txBody>
      </p:sp>
      <p:sp>
        <p:nvSpPr>
          <p:cNvPr id="139" name="TextBox 138">
            <a:extLst>
              <a:ext uri="{FF2B5EF4-FFF2-40B4-BE49-F238E27FC236}">
                <a16:creationId xmlns:a16="http://schemas.microsoft.com/office/drawing/2014/main" id="{F03B311D-FB24-4AB5-B2E2-358B9BC8BA54}"/>
              </a:ext>
            </a:extLst>
          </p:cNvPr>
          <p:cNvSpPr txBox="1"/>
          <p:nvPr/>
        </p:nvSpPr>
        <p:spPr>
          <a:xfrm>
            <a:off x="7665787" y="5115006"/>
            <a:ext cx="1120621" cy="307777"/>
          </a:xfrm>
          <a:prstGeom prst="rect">
            <a:avLst/>
          </a:prstGeom>
          <a:noFill/>
        </p:spPr>
        <p:txBody>
          <a:bodyPr wrap="square" rtlCol="0">
            <a:spAutoFit/>
          </a:bodyPr>
          <a:lstStyle/>
          <a:p>
            <a:r>
              <a:rPr lang="en-GB" sz="1400" b="1" dirty="0">
                <a:solidFill>
                  <a:schemeClr val="tx2">
                    <a:lumMod val="60000"/>
                    <a:lumOff val="40000"/>
                  </a:schemeClr>
                </a:solidFill>
              </a:rPr>
              <a:t>Assurance</a:t>
            </a:r>
          </a:p>
        </p:txBody>
      </p:sp>
      <p:sp>
        <p:nvSpPr>
          <p:cNvPr id="140" name="TextBox 139">
            <a:extLst>
              <a:ext uri="{FF2B5EF4-FFF2-40B4-BE49-F238E27FC236}">
                <a16:creationId xmlns:a16="http://schemas.microsoft.com/office/drawing/2014/main" id="{2FA5330F-FE98-4950-B30F-BA33BC146EF4}"/>
              </a:ext>
            </a:extLst>
          </p:cNvPr>
          <p:cNvSpPr txBox="1"/>
          <p:nvPr/>
        </p:nvSpPr>
        <p:spPr>
          <a:xfrm>
            <a:off x="3715740" y="5106112"/>
            <a:ext cx="1719855" cy="307777"/>
          </a:xfrm>
          <a:prstGeom prst="rect">
            <a:avLst/>
          </a:prstGeom>
          <a:noFill/>
        </p:spPr>
        <p:txBody>
          <a:bodyPr wrap="square" rtlCol="0">
            <a:spAutoFit/>
          </a:bodyPr>
          <a:lstStyle/>
          <a:p>
            <a:r>
              <a:rPr lang="en-GB" sz="1400" b="1" dirty="0">
                <a:solidFill>
                  <a:schemeClr val="accent6">
                    <a:lumMod val="75000"/>
                  </a:schemeClr>
                </a:solidFill>
              </a:rPr>
              <a:t>Support &amp; Inform</a:t>
            </a:r>
          </a:p>
        </p:txBody>
      </p:sp>
      <p:cxnSp>
        <p:nvCxnSpPr>
          <p:cNvPr id="142" name="Straight Arrow Connector 141">
            <a:extLst>
              <a:ext uri="{FF2B5EF4-FFF2-40B4-BE49-F238E27FC236}">
                <a16:creationId xmlns:a16="http://schemas.microsoft.com/office/drawing/2014/main" id="{6571D5AA-5C59-4806-9154-E5709301337E}"/>
              </a:ext>
            </a:extLst>
          </p:cNvPr>
          <p:cNvCxnSpPr>
            <a:cxnSpLocks/>
            <a:stCxn id="57" idx="1"/>
            <a:endCxn id="38" idx="3"/>
          </p:cNvCxnSpPr>
          <p:nvPr/>
        </p:nvCxnSpPr>
        <p:spPr>
          <a:xfrm flipH="1">
            <a:off x="2658421" y="5684520"/>
            <a:ext cx="528563" cy="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145" name="Straight Arrow Connector 144">
            <a:extLst>
              <a:ext uri="{FF2B5EF4-FFF2-40B4-BE49-F238E27FC236}">
                <a16:creationId xmlns:a16="http://schemas.microsoft.com/office/drawing/2014/main" id="{39871C6A-6C41-4D9A-B76D-BB9DFEC6A43F}"/>
              </a:ext>
            </a:extLst>
          </p:cNvPr>
          <p:cNvCxnSpPr>
            <a:cxnSpLocks/>
            <a:stCxn id="57" idx="3"/>
            <a:endCxn id="8" idx="1"/>
          </p:cNvCxnSpPr>
          <p:nvPr/>
        </p:nvCxnSpPr>
        <p:spPr>
          <a:xfrm>
            <a:off x="5729782" y="5684520"/>
            <a:ext cx="447505" cy="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684854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8E092D5E-E8DD-4795-9CD9-C054617B1EC2}"/>
              </a:ext>
            </a:extLst>
          </p:cNvPr>
          <p:cNvGrpSpPr/>
          <p:nvPr/>
        </p:nvGrpSpPr>
        <p:grpSpPr>
          <a:xfrm>
            <a:off x="512956" y="903249"/>
            <a:ext cx="8051181" cy="4906536"/>
            <a:chOff x="512956" y="903249"/>
            <a:chExt cx="8051181" cy="4906536"/>
          </a:xfrm>
        </p:grpSpPr>
        <p:grpSp>
          <p:nvGrpSpPr>
            <p:cNvPr id="4" name="Group 3">
              <a:extLst>
                <a:ext uri="{FF2B5EF4-FFF2-40B4-BE49-F238E27FC236}">
                  <a16:creationId xmlns:a16="http://schemas.microsoft.com/office/drawing/2014/main" id="{B9E98BB5-962E-4431-9C52-DDB168EECB5B}"/>
                </a:ext>
              </a:extLst>
            </p:cNvPr>
            <p:cNvGrpSpPr/>
            <p:nvPr/>
          </p:nvGrpSpPr>
          <p:grpSpPr>
            <a:xfrm>
              <a:off x="512956" y="903249"/>
              <a:ext cx="8051181" cy="4906536"/>
              <a:chOff x="-376044" y="569602"/>
              <a:chExt cx="9328176" cy="5683397"/>
            </a:xfrm>
          </p:grpSpPr>
          <p:sp>
            <p:nvSpPr>
              <p:cNvPr id="3" name="Block Arc 2">
                <a:extLst>
                  <a:ext uri="{FF2B5EF4-FFF2-40B4-BE49-F238E27FC236}">
                    <a16:creationId xmlns:a16="http://schemas.microsoft.com/office/drawing/2014/main" id="{BC8B0A2C-EFDB-4DAA-BF68-7B56E3827650}"/>
                  </a:ext>
                </a:extLst>
              </p:cNvPr>
              <p:cNvSpPr/>
              <p:nvPr/>
            </p:nvSpPr>
            <p:spPr>
              <a:xfrm>
                <a:off x="6323747" y="2461463"/>
                <a:ext cx="2219254" cy="2219254"/>
              </a:xfrm>
              <a:prstGeom prst="blockArc">
                <a:avLst>
                  <a:gd name="adj1" fmla="val 11880000"/>
                  <a:gd name="adj2" fmla="val 16200000"/>
                  <a:gd name="adj3" fmla="val 4639"/>
                </a:avLst>
              </a:prstGeom>
            </p:spPr>
            <p:style>
              <a:lnRef idx="0">
                <a:schemeClr val="dk1">
                  <a:tint val="60000"/>
                  <a:hueOff val="0"/>
                  <a:satOff val="0"/>
                  <a:lumOff val="0"/>
                  <a:alphaOff val="0"/>
                </a:schemeClr>
              </a:lnRef>
              <a:fillRef idx="1">
                <a:schemeClr val="dk1">
                  <a:tint val="60000"/>
                  <a:hueOff val="0"/>
                  <a:satOff val="0"/>
                  <a:lumOff val="0"/>
                  <a:alphaOff val="0"/>
                </a:schemeClr>
              </a:fillRef>
              <a:effectRef idx="1">
                <a:schemeClr val="dk1">
                  <a:tint val="60000"/>
                  <a:hueOff val="0"/>
                  <a:satOff val="0"/>
                  <a:lumOff val="0"/>
                  <a:alphaOff val="0"/>
                </a:schemeClr>
              </a:effectRef>
              <a:fontRef idx="minor">
                <a:schemeClr val="dk1">
                  <a:hueOff val="0"/>
                  <a:satOff val="0"/>
                  <a:lumOff val="0"/>
                  <a:alphaOff val="0"/>
                </a:schemeClr>
              </a:fontRef>
            </p:style>
          </p:sp>
          <p:sp>
            <p:nvSpPr>
              <p:cNvPr id="17" name="Block Arc 16">
                <a:extLst>
                  <a:ext uri="{FF2B5EF4-FFF2-40B4-BE49-F238E27FC236}">
                    <a16:creationId xmlns:a16="http://schemas.microsoft.com/office/drawing/2014/main" id="{1DB04BFE-20DC-4415-855C-43742D00E4B0}"/>
                  </a:ext>
                </a:extLst>
              </p:cNvPr>
              <p:cNvSpPr/>
              <p:nvPr/>
            </p:nvSpPr>
            <p:spPr>
              <a:xfrm>
                <a:off x="6323747" y="2461463"/>
                <a:ext cx="2219254" cy="2219254"/>
              </a:xfrm>
              <a:prstGeom prst="blockArc">
                <a:avLst>
                  <a:gd name="adj1" fmla="val 7560000"/>
                  <a:gd name="adj2" fmla="val 11880000"/>
                  <a:gd name="adj3" fmla="val 4639"/>
                </a:avLst>
              </a:prstGeom>
            </p:spPr>
            <p:style>
              <a:lnRef idx="0">
                <a:schemeClr val="dk1">
                  <a:tint val="60000"/>
                  <a:hueOff val="0"/>
                  <a:satOff val="0"/>
                  <a:lumOff val="0"/>
                  <a:alphaOff val="0"/>
                </a:schemeClr>
              </a:lnRef>
              <a:fillRef idx="1">
                <a:schemeClr val="dk1">
                  <a:tint val="60000"/>
                  <a:hueOff val="0"/>
                  <a:satOff val="0"/>
                  <a:lumOff val="0"/>
                  <a:alphaOff val="0"/>
                </a:schemeClr>
              </a:fillRef>
              <a:effectRef idx="1">
                <a:schemeClr val="dk1">
                  <a:tint val="60000"/>
                  <a:hueOff val="0"/>
                  <a:satOff val="0"/>
                  <a:lumOff val="0"/>
                  <a:alphaOff val="0"/>
                </a:schemeClr>
              </a:effectRef>
              <a:fontRef idx="minor">
                <a:schemeClr val="dk1">
                  <a:hueOff val="0"/>
                  <a:satOff val="0"/>
                  <a:lumOff val="0"/>
                  <a:alphaOff val="0"/>
                </a:schemeClr>
              </a:fontRef>
            </p:style>
          </p:sp>
          <p:sp>
            <p:nvSpPr>
              <p:cNvPr id="18" name="Block Arc 17">
                <a:extLst>
                  <a:ext uri="{FF2B5EF4-FFF2-40B4-BE49-F238E27FC236}">
                    <a16:creationId xmlns:a16="http://schemas.microsoft.com/office/drawing/2014/main" id="{DB79691F-9D83-49C8-91ED-08528198F818}"/>
                  </a:ext>
                </a:extLst>
              </p:cNvPr>
              <p:cNvSpPr/>
              <p:nvPr/>
            </p:nvSpPr>
            <p:spPr>
              <a:xfrm>
                <a:off x="6323747" y="2461463"/>
                <a:ext cx="2219254" cy="2219254"/>
              </a:xfrm>
              <a:prstGeom prst="blockArc">
                <a:avLst>
                  <a:gd name="adj1" fmla="val 3240000"/>
                  <a:gd name="adj2" fmla="val 7560000"/>
                  <a:gd name="adj3" fmla="val 4639"/>
                </a:avLst>
              </a:prstGeom>
            </p:spPr>
            <p:style>
              <a:lnRef idx="0">
                <a:schemeClr val="dk1">
                  <a:tint val="60000"/>
                  <a:hueOff val="0"/>
                  <a:satOff val="0"/>
                  <a:lumOff val="0"/>
                  <a:alphaOff val="0"/>
                </a:schemeClr>
              </a:lnRef>
              <a:fillRef idx="1">
                <a:schemeClr val="dk1">
                  <a:tint val="60000"/>
                  <a:hueOff val="0"/>
                  <a:satOff val="0"/>
                  <a:lumOff val="0"/>
                  <a:alphaOff val="0"/>
                </a:schemeClr>
              </a:fillRef>
              <a:effectRef idx="1">
                <a:schemeClr val="dk1">
                  <a:tint val="60000"/>
                  <a:hueOff val="0"/>
                  <a:satOff val="0"/>
                  <a:lumOff val="0"/>
                  <a:alphaOff val="0"/>
                </a:schemeClr>
              </a:effectRef>
              <a:fontRef idx="minor">
                <a:schemeClr val="dk1">
                  <a:hueOff val="0"/>
                  <a:satOff val="0"/>
                  <a:lumOff val="0"/>
                  <a:alphaOff val="0"/>
                </a:schemeClr>
              </a:fontRef>
            </p:style>
          </p:sp>
          <p:sp>
            <p:nvSpPr>
              <p:cNvPr id="19" name="Block Arc 18">
                <a:extLst>
                  <a:ext uri="{FF2B5EF4-FFF2-40B4-BE49-F238E27FC236}">
                    <a16:creationId xmlns:a16="http://schemas.microsoft.com/office/drawing/2014/main" id="{DFDA9085-A0C0-44CF-A397-B5E9F052A64A}"/>
                  </a:ext>
                </a:extLst>
              </p:cNvPr>
              <p:cNvSpPr/>
              <p:nvPr/>
            </p:nvSpPr>
            <p:spPr>
              <a:xfrm>
                <a:off x="6323747" y="2461463"/>
                <a:ext cx="2219254" cy="2219254"/>
              </a:xfrm>
              <a:prstGeom prst="blockArc">
                <a:avLst>
                  <a:gd name="adj1" fmla="val 20520000"/>
                  <a:gd name="adj2" fmla="val 3240000"/>
                  <a:gd name="adj3" fmla="val 4639"/>
                </a:avLst>
              </a:prstGeom>
            </p:spPr>
            <p:style>
              <a:lnRef idx="0">
                <a:schemeClr val="dk1">
                  <a:tint val="60000"/>
                  <a:hueOff val="0"/>
                  <a:satOff val="0"/>
                  <a:lumOff val="0"/>
                  <a:alphaOff val="0"/>
                </a:schemeClr>
              </a:lnRef>
              <a:fillRef idx="1">
                <a:schemeClr val="dk1">
                  <a:tint val="60000"/>
                  <a:hueOff val="0"/>
                  <a:satOff val="0"/>
                  <a:lumOff val="0"/>
                  <a:alphaOff val="0"/>
                </a:schemeClr>
              </a:fillRef>
              <a:effectRef idx="1">
                <a:schemeClr val="dk1">
                  <a:tint val="60000"/>
                  <a:hueOff val="0"/>
                  <a:satOff val="0"/>
                  <a:lumOff val="0"/>
                  <a:alphaOff val="0"/>
                </a:schemeClr>
              </a:effectRef>
              <a:fontRef idx="minor">
                <a:schemeClr val="dk1">
                  <a:hueOff val="0"/>
                  <a:satOff val="0"/>
                  <a:lumOff val="0"/>
                  <a:alphaOff val="0"/>
                </a:schemeClr>
              </a:fontRef>
            </p:style>
          </p:sp>
          <p:sp>
            <p:nvSpPr>
              <p:cNvPr id="20" name="Block Arc 19">
                <a:extLst>
                  <a:ext uri="{FF2B5EF4-FFF2-40B4-BE49-F238E27FC236}">
                    <a16:creationId xmlns:a16="http://schemas.microsoft.com/office/drawing/2014/main" id="{99F22E9D-71FD-4B54-8165-E3B03C6AC3FA}"/>
                  </a:ext>
                </a:extLst>
              </p:cNvPr>
              <p:cNvSpPr/>
              <p:nvPr/>
            </p:nvSpPr>
            <p:spPr>
              <a:xfrm>
                <a:off x="6323747" y="2461463"/>
                <a:ext cx="2219254" cy="2219254"/>
              </a:xfrm>
              <a:prstGeom prst="blockArc">
                <a:avLst>
                  <a:gd name="adj1" fmla="val 16200000"/>
                  <a:gd name="adj2" fmla="val 20520000"/>
                  <a:gd name="adj3" fmla="val 4639"/>
                </a:avLst>
              </a:prstGeom>
            </p:spPr>
            <p:style>
              <a:lnRef idx="0">
                <a:schemeClr val="dk1">
                  <a:tint val="60000"/>
                  <a:hueOff val="0"/>
                  <a:satOff val="0"/>
                  <a:lumOff val="0"/>
                  <a:alphaOff val="0"/>
                </a:schemeClr>
              </a:lnRef>
              <a:fillRef idx="1">
                <a:schemeClr val="dk1">
                  <a:tint val="60000"/>
                  <a:hueOff val="0"/>
                  <a:satOff val="0"/>
                  <a:lumOff val="0"/>
                  <a:alphaOff val="0"/>
                </a:schemeClr>
              </a:fillRef>
              <a:effectRef idx="1">
                <a:schemeClr val="dk1">
                  <a:tint val="60000"/>
                  <a:hueOff val="0"/>
                  <a:satOff val="0"/>
                  <a:lumOff val="0"/>
                  <a:alphaOff val="0"/>
                </a:schemeClr>
              </a:effectRef>
              <a:fontRef idx="minor">
                <a:schemeClr val="dk1">
                  <a:hueOff val="0"/>
                  <a:satOff val="0"/>
                  <a:lumOff val="0"/>
                  <a:alphaOff val="0"/>
                </a:schemeClr>
              </a:fontRef>
            </p:style>
          </p:sp>
          <p:sp>
            <p:nvSpPr>
              <p:cNvPr id="21" name="Freeform: Shape 20">
                <a:extLst>
                  <a:ext uri="{FF2B5EF4-FFF2-40B4-BE49-F238E27FC236}">
                    <a16:creationId xmlns:a16="http://schemas.microsoft.com/office/drawing/2014/main" id="{879DE343-4F31-46B8-8B08-E36FD1518490}"/>
                  </a:ext>
                </a:extLst>
              </p:cNvPr>
              <p:cNvSpPr/>
              <p:nvPr/>
            </p:nvSpPr>
            <p:spPr>
              <a:xfrm>
                <a:off x="6796927" y="2863409"/>
                <a:ext cx="961371" cy="882377"/>
              </a:xfrm>
              <a:custGeom>
                <a:avLst/>
                <a:gdLst>
                  <a:gd name="connsiteX0" fmla="*/ 0 w 1036035"/>
                  <a:gd name="connsiteY0" fmla="*/ 470477 h 940953"/>
                  <a:gd name="connsiteX1" fmla="*/ 518018 w 1036035"/>
                  <a:gd name="connsiteY1" fmla="*/ 0 h 940953"/>
                  <a:gd name="connsiteX2" fmla="*/ 1036036 w 1036035"/>
                  <a:gd name="connsiteY2" fmla="*/ 470477 h 940953"/>
                  <a:gd name="connsiteX3" fmla="*/ 518018 w 1036035"/>
                  <a:gd name="connsiteY3" fmla="*/ 940954 h 940953"/>
                  <a:gd name="connsiteX4" fmla="*/ 0 w 1036035"/>
                  <a:gd name="connsiteY4" fmla="*/ 470477 h 9409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6035" h="940953">
                    <a:moveTo>
                      <a:pt x="0" y="470477"/>
                    </a:moveTo>
                    <a:cubicBezTo>
                      <a:pt x="0" y="210640"/>
                      <a:pt x="231925" y="0"/>
                      <a:pt x="518018" y="0"/>
                    </a:cubicBezTo>
                    <a:cubicBezTo>
                      <a:pt x="804111" y="0"/>
                      <a:pt x="1036036" y="210640"/>
                      <a:pt x="1036036" y="470477"/>
                    </a:cubicBezTo>
                    <a:cubicBezTo>
                      <a:pt x="1036036" y="730314"/>
                      <a:pt x="804111" y="940954"/>
                      <a:pt x="518018" y="940954"/>
                    </a:cubicBezTo>
                    <a:cubicBezTo>
                      <a:pt x="231925" y="940954"/>
                      <a:pt x="0" y="730314"/>
                      <a:pt x="0" y="470477"/>
                    </a:cubicBezTo>
                    <a:close/>
                  </a:path>
                </a:pathLst>
              </a:custGeom>
              <a:solidFill>
                <a:srgbClr val="00B050"/>
              </a:solidFill>
              <a:ln w="25400" cap="flat" cmpd="sng" algn="ctr">
                <a:solidFill>
                  <a:schemeClr val="tx1"/>
                </a:solidFill>
                <a:prstDash val="solid"/>
                <a:miter lim="800000"/>
              </a:ln>
              <a:effectLst/>
            </p:spPr>
            <p:style>
              <a:lnRef idx="3">
                <a:scrgbClr r="0" g="0" b="0"/>
              </a:lnRef>
              <a:fillRef idx="1">
                <a:scrgbClr r="0" g="0" b="0"/>
              </a:fillRef>
              <a:effectRef idx="1">
                <a:scrgbClr r="0" g="0" b="0"/>
              </a:effectRef>
              <a:fontRef idx="minor">
                <a:schemeClr val="dk1">
                  <a:hueOff val="0"/>
                  <a:satOff val="0"/>
                  <a:lumOff val="0"/>
                  <a:alphaOff val="0"/>
                </a:schemeClr>
              </a:fontRef>
            </p:style>
            <p:txBody>
              <a:bodyPr spcFirstLastPara="0" vert="horz" wrap="square" lIns="136653" tIns="126209" rIns="136653" bIns="126209" numCol="1" spcCol="1270" anchor="ctr" anchorCtr="0">
                <a:noAutofit/>
              </a:bodyPr>
              <a:lstStyle/>
              <a:p>
                <a:pPr algn="ctr" defTabSz="800100">
                  <a:lnSpc>
                    <a:spcPct val="90000"/>
                  </a:lnSpc>
                  <a:spcBef>
                    <a:spcPct val="0"/>
                  </a:spcBef>
                  <a:spcAft>
                    <a:spcPct val="35000"/>
                  </a:spcAft>
                  <a:defRPr/>
                </a:pPr>
                <a:endParaRPr lang="en-GB" sz="788" b="1" dirty="0">
                  <a:solidFill>
                    <a:prstClr val="black"/>
                  </a:solidFill>
                  <a:latin typeface="Calibri" panose="020F0502020204030204"/>
                </a:endParaRPr>
              </a:p>
            </p:txBody>
          </p:sp>
          <p:sp>
            <p:nvSpPr>
              <p:cNvPr id="22" name="Freeform: Shape 21">
                <a:extLst>
                  <a:ext uri="{FF2B5EF4-FFF2-40B4-BE49-F238E27FC236}">
                    <a16:creationId xmlns:a16="http://schemas.microsoft.com/office/drawing/2014/main" id="{0E592BB0-A3CF-4868-96F0-CC83E088D94B}"/>
                  </a:ext>
                </a:extLst>
              </p:cNvPr>
              <p:cNvSpPr/>
              <p:nvPr/>
            </p:nvSpPr>
            <p:spPr>
              <a:xfrm>
                <a:off x="7153770" y="2214670"/>
                <a:ext cx="637094" cy="630022"/>
              </a:xfrm>
              <a:custGeom>
                <a:avLst/>
                <a:gdLst>
                  <a:gd name="connsiteX0" fmla="*/ 0 w 714979"/>
                  <a:gd name="connsiteY0" fmla="*/ 357490 h 714979"/>
                  <a:gd name="connsiteX1" fmla="*/ 357490 w 714979"/>
                  <a:gd name="connsiteY1" fmla="*/ 0 h 714979"/>
                  <a:gd name="connsiteX2" fmla="*/ 714980 w 714979"/>
                  <a:gd name="connsiteY2" fmla="*/ 357490 h 714979"/>
                  <a:gd name="connsiteX3" fmla="*/ 357490 w 714979"/>
                  <a:gd name="connsiteY3" fmla="*/ 714980 h 714979"/>
                  <a:gd name="connsiteX4" fmla="*/ 0 w 714979"/>
                  <a:gd name="connsiteY4" fmla="*/ 357490 h 7149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4979" h="714979">
                    <a:moveTo>
                      <a:pt x="0" y="357490"/>
                    </a:moveTo>
                    <a:cubicBezTo>
                      <a:pt x="0" y="160054"/>
                      <a:pt x="160054" y="0"/>
                      <a:pt x="357490" y="0"/>
                    </a:cubicBezTo>
                    <a:cubicBezTo>
                      <a:pt x="554926" y="0"/>
                      <a:pt x="714980" y="160054"/>
                      <a:pt x="714980" y="357490"/>
                    </a:cubicBezTo>
                    <a:cubicBezTo>
                      <a:pt x="714980" y="554926"/>
                      <a:pt x="554926" y="714980"/>
                      <a:pt x="357490" y="714980"/>
                    </a:cubicBezTo>
                    <a:cubicBezTo>
                      <a:pt x="160054" y="714980"/>
                      <a:pt x="0" y="554926"/>
                      <a:pt x="0" y="357490"/>
                    </a:cubicBez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86150" tIns="86150" rIns="86150" bIns="86150" numCol="1" spcCol="1270" anchor="ctr" anchorCtr="0">
                <a:noAutofit/>
              </a:bodyPr>
              <a:lstStyle/>
              <a:p>
                <a:pPr algn="ctr" defTabSz="266700">
                  <a:lnSpc>
                    <a:spcPct val="90000"/>
                  </a:lnSpc>
                  <a:spcBef>
                    <a:spcPct val="0"/>
                  </a:spcBef>
                  <a:spcAft>
                    <a:spcPct val="35000"/>
                  </a:spcAft>
                  <a:defRPr/>
                </a:pPr>
                <a:r>
                  <a:rPr lang="en-GB" sz="600" dirty="0">
                    <a:solidFill>
                      <a:prstClr val="black">
                        <a:hueOff val="0"/>
                        <a:satOff val="0"/>
                        <a:lumOff val="0"/>
                        <a:alphaOff val="0"/>
                      </a:prstClr>
                    </a:solidFill>
                    <a:latin typeface="Calibri"/>
                  </a:rPr>
                  <a:t>Bradford district &amp; Craven</a:t>
                </a:r>
              </a:p>
            </p:txBody>
          </p:sp>
          <p:sp>
            <p:nvSpPr>
              <p:cNvPr id="23" name="Freeform: Shape 22">
                <a:extLst>
                  <a:ext uri="{FF2B5EF4-FFF2-40B4-BE49-F238E27FC236}">
                    <a16:creationId xmlns:a16="http://schemas.microsoft.com/office/drawing/2014/main" id="{065450EE-02FD-40AF-9098-1F5442AFFB21}"/>
                  </a:ext>
                </a:extLst>
              </p:cNvPr>
              <p:cNvSpPr/>
              <p:nvPr/>
            </p:nvSpPr>
            <p:spPr>
              <a:xfrm>
                <a:off x="8106724" y="2878661"/>
                <a:ext cx="714979" cy="714979"/>
              </a:xfrm>
              <a:custGeom>
                <a:avLst/>
                <a:gdLst>
                  <a:gd name="connsiteX0" fmla="*/ 0 w 714979"/>
                  <a:gd name="connsiteY0" fmla="*/ 357490 h 714979"/>
                  <a:gd name="connsiteX1" fmla="*/ 357490 w 714979"/>
                  <a:gd name="connsiteY1" fmla="*/ 0 h 714979"/>
                  <a:gd name="connsiteX2" fmla="*/ 714980 w 714979"/>
                  <a:gd name="connsiteY2" fmla="*/ 357490 h 714979"/>
                  <a:gd name="connsiteX3" fmla="*/ 357490 w 714979"/>
                  <a:gd name="connsiteY3" fmla="*/ 714980 h 714979"/>
                  <a:gd name="connsiteX4" fmla="*/ 0 w 714979"/>
                  <a:gd name="connsiteY4" fmla="*/ 357490 h 7149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4979" h="714979">
                    <a:moveTo>
                      <a:pt x="0" y="357490"/>
                    </a:moveTo>
                    <a:cubicBezTo>
                      <a:pt x="0" y="160054"/>
                      <a:pt x="160054" y="0"/>
                      <a:pt x="357490" y="0"/>
                    </a:cubicBezTo>
                    <a:cubicBezTo>
                      <a:pt x="554926" y="0"/>
                      <a:pt x="714980" y="160054"/>
                      <a:pt x="714980" y="357490"/>
                    </a:cubicBezTo>
                    <a:cubicBezTo>
                      <a:pt x="714980" y="554926"/>
                      <a:pt x="554926" y="714980"/>
                      <a:pt x="357490" y="714980"/>
                    </a:cubicBezTo>
                    <a:cubicBezTo>
                      <a:pt x="160054" y="714980"/>
                      <a:pt x="0" y="554926"/>
                      <a:pt x="0" y="357490"/>
                    </a:cubicBez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86150" tIns="86150" rIns="86150" bIns="86150" numCol="1" spcCol="1270" anchor="ctr" anchorCtr="0">
                <a:noAutofit/>
              </a:bodyPr>
              <a:lstStyle/>
              <a:p>
                <a:pPr algn="ctr" defTabSz="266700">
                  <a:lnSpc>
                    <a:spcPct val="90000"/>
                  </a:lnSpc>
                  <a:spcBef>
                    <a:spcPct val="0"/>
                  </a:spcBef>
                  <a:spcAft>
                    <a:spcPct val="35000"/>
                  </a:spcAft>
                  <a:defRPr/>
                </a:pPr>
                <a:r>
                  <a:rPr lang="en-GB" sz="600" dirty="0">
                    <a:solidFill>
                      <a:prstClr val="black">
                        <a:hueOff val="0"/>
                        <a:satOff val="0"/>
                        <a:lumOff val="0"/>
                        <a:alphaOff val="0"/>
                      </a:prstClr>
                    </a:solidFill>
                    <a:latin typeface="Calibri"/>
                  </a:rPr>
                  <a:t>Calderdale</a:t>
                </a:r>
              </a:p>
            </p:txBody>
          </p:sp>
          <p:sp>
            <p:nvSpPr>
              <p:cNvPr id="24" name="Freeform: Shape 23">
                <a:extLst>
                  <a:ext uri="{FF2B5EF4-FFF2-40B4-BE49-F238E27FC236}">
                    <a16:creationId xmlns:a16="http://schemas.microsoft.com/office/drawing/2014/main" id="{BEBA8BEF-5DAC-486E-9700-CD9626431252}"/>
                  </a:ext>
                </a:extLst>
              </p:cNvPr>
              <p:cNvSpPr/>
              <p:nvPr/>
            </p:nvSpPr>
            <p:spPr>
              <a:xfrm>
                <a:off x="7790864" y="4156035"/>
                <a:ext cx="637093" cy="649429"/>
              </a:xfrm>
              <a:custGeom>
                <a:avLst/>
                <a:gdLst>
                  <a:gd name="connsiteX0" fmla="*/ 0 w 714979"/>
                  <a:gd name="connsiteY0" fmla="*/ 357490 h 714979"/>
                  <a:gd name="connsiteX1" fmla="*/ 357490 w 714979"/>
                  <a:gd name="connsiteY1" fmla="*/ 0 h 714979"/>
                  <a:gd name="connsiteX2" fmla="*/ 714980 w 714979"/>
                  <a:gd name="connsiteY2" fmla="*/ 357490 h 714979"/>
                  <a:gd name="connsiteX3" fmla="*/ 357490 w 714979"/>
                  <a:gd name="connsiteY3" fmla="*/ 714980 h 714979"/>
                  <a:gd name="connsiteX4" fmla="*/ 0 w 714979"/>
                  <a:gd name="connsiteY4" fmla="*/ 357490 h 7149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4979" h="714979">
                    <a:moveTo>
                      <a:pt x="0" y="357490"/>
                    </a:moveTo>
                    <a:cubicBezTo>
                      <a:pt x="0" y="160054"/>
                      <a:pt x="160054" y="0"/>
                      <a:pt x="357490" y="0"/>
                    </a:cubicBezTo>
                    <a:cubicBezTo>
                      <a:pt x="554926" y="0"/>
                      <a:pt x="714980" y="160054"/>
                      <a:pt x="714980" y="357490"/>
                    </a:cubicBezTo>
                    <a:cubicBezTo>
                      <a:pt x="714980" y="554926"/>
                      <a:pt x="554926" y="714980"/>
                      <a:pt x="357490" y="714980"/>
                    </a:cubicBezTo>
                    <a:cubicBezTo>
                      <a:pt x="160054" y="714980"/>
                      <a:pt x="0" y="554926"/>
                      <a:pt x="0" y="357490"/>
                    </a:cubicBez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86150" tIns="86150" rIns="86150" bIns="86150" numCol="1" spcCol="1270" anchor="ctr" anchorCtr="0">
                <a:noAutofit/>
              </a:bodyPr>
              <a:lstStyle/>
              <a:p>
                <a:pPr algn="ctr" defTabSz="266700">
                  <a:lnSpc>
                    <a:spcPct val="90000"/>
                  </a:lnSpc>
                  <a:spcBef>
                    <a:spcPct val="0"/>
                  </a:spcBef>
                  <a:spcAft>
                    <a:spcPct val="35000"/>
                  </a:spcAft>
                  <a:defRPr/>
                </a:pPr>
                <a:r>
                  <a:rPr lang="en-GB" sz="600" dirty="0">
                    <a:solidFill>
                      <a:prstClr val="black">
                        <a:hueOff val="0"/>
                        <a:satOff val="0"/>
                        <a:lumOff val="0"/>
                        <a:alphaOff val="0"/>
                      </a:prstClr>
                    </a:solidFill>
                    <a:latin typeface="Calibri"/>
                  </a:rPr>
                  <a:t>Wakefield</a:t>
                </a:r>
              </a:p>
            </p:txBody>
          </p:sp>
          <p:sp>
            <p:nvSpPr>
              <p:cNvPr id="25" name="Freeform: Shape 24">
                <a:extLst>
                  <a:ext uri="{FF2B5EF4-FFF2-40B4-BE49-F238E27FC236}">
                    <a16:creationId xmlns:a16="http://schemas.microsoft.com/office/drawing/2014/main" id="{0A4EC75F-3446-432D-9A71-719B74EF71DF}"/>
                  </a:ext>
                </a:extLst>
              </p:cNvPr>
              <p:cNvSpPr/>
              <p:nvPr/>
            </p:nvSpPr>
            <p:spPr>
              <a:xfrm>
                <a:off x="6438791" y="4090485"/>
                <a:ext cx="714979" cy="714979"/>
              </a:xfrm>
              <a:custGeom>
                <a:avLst/>
                <a:gdLst>
                  <a:gd name="connsiteX0" fmla="*/ 0 w 714979"/>
                  <a:gd name="connsiteY0" fmla="*/ 357490 h 714979"/>
                  <a:gd name="connsiteX1" fmla="*/ 357490 w 714979"/>
                  <a:gd name="connsiteY1" fmla="*/ 0 h 714979"/>
                  <a:gd name="connsiteX2" fmla="*/ 714980 w 714979"/>
                  <a:gd name="connsiteY2" fmla="*/ 357490 h 714979"/>
                  <a:gd name="connsiteX3" fmla="*/ 357490 w 714979"/>
                  <a:gd name="connsiteY3" fmla="*/ 714980 h 714979"/>
                  <a:gd name="connsiteX4" fmla="*/ 0 w 714979"/>
                  <a:gd name="connsiteY4" fmla="*/ 357490 h 7149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4979" h="714979">
                    <a:moveTo>
                      <a:pt x="0" y="357490"/>
                    </a:moveTo>
                    <a:cubicBezTo>
                      <a:pt x="0" y="160054"/>
                      <a:pt x="160054" y="0"/>
                      <a:pt x="357490" y="0"/>
                    </a:cubicBezTo>
                    <a:cubicBezTo>
                      <a:pt x="554926" y="0"/>
                      <a:pt x="714980" y="160054"/>
                      <a:pt x="714980" y="357490"/>
                    </a:cubicBezTo>
                    <a:cubicBezTo>
                      <a:pt x="714980" y="554926"/>
                      <a:pt x="554926" y="714980"/>
                      <a:pt x="357490" y="714980"/>
                    </a:cubicBezTo>
                    <a:cubicBezTo>
                      <a:pt x="160054" y="714980"/>
                      <a:pt x="0" y="554926"/>
                      <a:pt x="0" y="357490"/>
                    </a:cubicBez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86150" tIns="86150" rIns="86150" bIns="86150" numCol="1" spcCol="1270" anchor="ctr" anchorCtr="0">
                <a:noAutofit/>
              </a:bodyPr>
              <a:lstStyle/>
              <a:p>
                <a:pPr algn="ctr" defTabSz="266700">
                  <a:lnSpc>
                    <a:spcPct val="90000"/>
                  </a:lnSpc>
                  <a:spcBef>
                    <a:spcPct val="0"/>
                  </a:spcBef>
                  <a:spcAft>
                    <a:spcPct val="35000"/>
                  </a:spcAft>
                  <a:defRPr/>
                </a:pPr>
                <a:r>
                  <a:rPr lang="en-GB" sz="600" dirty="0">
                    <a:solidFill>
                      <a:prstClr val="black">
                        <a:hueOff val="0"/>
                        <a:satOff val="0"/>
                        <a:lumOff val="0"/>
                        <a:alphaOff val="0"/>
                      </a:prstClr>
                    </a:solidFill>
                    <a:latin typeface="Calibri"/>
                  </a:rPr>
                  <a:t>Leeds</a:t>
                </a:r>
              </a:p>
            </p:txBody>
          </p:sp>
          <p:sp>
            <p:nvSpPr>
              <p:cNvPr id="26" name="Freeform: Shape 25">
                <a:extLst>
                  <a:ext uri="{FF2B5EF4-FFF2-40B4-BE49-F238E27FC236}">
                    <a16:creationId xmlns:a16="http://schemas.microsoft.com/office/drawing/2014/main" id="{5BA1A0AB-DED6-472C-8876-070CDBCA23E7}"/>
                  </a:ext>
                </a:extLst>
              </p:cNvPr>
              <p:cNvSpPr/>
              <p:nvPr/>
            </p:nvSpPr>
            <p:spPr>
              <a:xfrm>
                <a:off x="6038702" y="2886524"/>
                <a:ext cx="721323" cy="707116"/>
              </a:xfrm>
              <a:custGeom>
                <a:avLst/>
                <a:gdLst>
                  <a:gd name="connsiteX0" fmla="*/ 0 w 714979"/>
                  <a:gd name="connsiteY0" fmla="*/ 357490 h 714979"/>
                  <a:gd name="connsiteX1" fmla="*/ 357490 w 714979"/>
                  <a:gd name="connsiteY1" fmla="*/ 0 h 714979"/>
                  <a:gd name="connsiteX2" fmla="*/ 714980 w 714979"/>
                  <a:gd name="connsiteY2" fmla="*/ 357490 h 714979"/>
                  <a:gd name="connsiteX3" fmla="*/ 357490 w 714979"/>
                  <a:gd name="connsiteY3" fmla="*/ 714980 h 714979"/>
                  <a:gd name="connsiteX4" fmla="*/ 0 w 714979"/>
                  <a:gd name="connsiteY4" fmla="*/ 357490 h 7149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4979" h="714979">
                    <a:moveTo>
                      <a:pt x="0" y="357490"/>
                    </a:moveTo>
                    <a:cubicBezTo>
                      <a:pt x="0" y="160054"/>
                      <a:pt x="160054" y="0"/>
                      <a:pt x="357490" y="0"/>
                    </a:cubicBezTo>
                    <a:cubicBezTo>
                      <a:pt x="554926" y="0"/>
                      <a:pt x="714980" y="160054"/>
                      <a:pt x="714980" y="357490"/>
                    </a:cubicBezTo>
                    <a:cubicBezTo>
                      <a:pt x="714980" y="554926"/>
                      <a:pt x="554926" y="714980"/>
                      <a:pt x="357490" y="714980"/>
                    </a:cubicBezTo>
                    <a:cubicBezTo>
                      <a:pt x="160054" y="714980"/>
                      <a:pt x="0" y="554926"/>
                      <a:pt x="0" y="357490"/>
                    </a:cubicBez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86150" tIns="86150" rIns="86150" bIns="86150" numCol="1" spcCol="1270" anchor="ctr" anchorCtr="0">
                <a:noAutofit/>
              </a:bodyPr>
              <a:lstStyle/>
              <a:p>
                <a:pPr algn="ctr" defTabSz="266700">
                  <a:lnSpc>
                    <a:spcPct val="90000"/>
                  </a:lnSpc>
                  <a:spcBef>
                    <a:spcPct val="0"/>
                  </a:spcBef>
                  <a:spcAft>
                    <a:spcPct val="35000"/>
                  </a:spcAft>
                  <a:defRPr/>
                </a:pPr>
                <a:r>
                  <a:rPr lang="en-GB" sz="600" dirty="0">
                    <a:solidFill>
                      <a:prstClr val="black">
                        <a:hueOff val="0"/>
                        <a:satOff val="0"/>
                        <a:lumOff val="0"/>
                        <a:alphaOff val="0"/>
                      </a:prstClr>
                    </a:solidFill>
                    <a:latin typeface="Calibri"/>
                  </a:rPr>
                  <a:t>Kirklees</a:t>
                </a:r>
              </a:p>
            </p:txBody>
          </p:sp>
          <p:graphicFrame>
            <p:nvGraphicFramePr>
              <p:cNvPr id="6" name="Diagram 5">
                <a:extLst>
                  <a:ext uri="{FF2B5EF4-FFF2-40B4-BE49-F238E27FC236}">
                    <a16:creationId xmlns:a16="http://schemas.microsoft.com/office/drawing/2014/main" id="{26EA9D04-6F1B-43B9-8E0B-A85465BDC12A}"/>
                  </a:ext>
                </a:extLst>
              </p:cNvPr>
              <p:cNvGraphicFramePr/>
              <p:nvPr/>
            </p:nvGraphicFramePr>
            <p:xfrm>
              <a:off x="-376044" y="1377251"/>
              <a:ext cx="6466279" cy="43108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Oval 6">
                <a:extLst>
                  <a:ext uri="{FF2B5EF4-FFF2-40B4-BE49-F238E27FC236}">
                    <a16:creationId xmlns:a16="http://schemas.microsoft.com/office/drawing/2014/main" id="{1E8C05A2-CA53-42E8-B713-E12EFB84582B}"/>
                  </a:ext>
                </a:extLst>
              </p:cNvPr>
              <p:cNvSpPr>
                <a:spLocks noChangeAspect="1"/>
              </p:cNvSpPr>
              <p:nvPr/>
            </p:nvSpPr>
            <p:spPr>
              <a:xfrm>
                <a:off x="222213" y="983236"/>
                <a:ext cx="5269763" cy="5269763"/>
              </a:xfrm>
              <a:prstGeom prst="ellipse">
                <a:avLst/>
              </a:prstGeom>
              <a:noFill/>
              <a:ln w="571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45633">
                  <a:defRPr/>
                </a:pPr>
                <a:endParaRPr lang="en-GB" sz="1074">
                  <a:ln>
                    <a:solidFill>
                      <a:prstClr val="black"/>
                    </a:solidFill>
                    <a:prstDash val="dash"/>
                  </a:ln>
                  <a:solidFill>
                    <a:prstClr val="white"/>
                  </a:solidFill>
                  <a:latin typeface="Calibri" panose="020F0502020204030204"/>
                </a:endParaRPr>
              </a:p>
            </p:txBody>
          </p:sp>
          <p:sp>
            <p:nvSpPr>
              <p:cNvPr id="8" name="Oval 7">
                <a:extLst>
                  <a:ext uri="{FF2B5EF4-FFF2-40B4-BE49-F238E27FC236}">
                    <a16:creationId xmlns:a16="http://schemas.microsoft.com/office/drawing/2014/main" id="{9CC40785-9187-42CB-9F8B-20800CC5DE68}"/>
                  </a:ext>
                </a:extLst>
              </p:cNvPr>
              <p:cNvSpPr>
                <a:spLocks noChangeAspect="1"/>
              </p:cNvSpPr>
              <p:nvPr/>
            </p:nvSpPr>
            <p:spPr>
              <a:xfrm>
                <a:off x="5887650" y="2021390"/>
                <a:ext cx="3064482" cy="3064482"/>
              </a:xfrm>
              <a:prstGeom prst="ellipse">
                <a:avLst/>
              </a:prstGeom>
              <a:noFill/>
              <a:ln w="571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45633">
                  <a:defRPr/>
                </a:pPr>
                <a:endParaRPr lang="en-GB" sz="1074">
                  <a:ln>
                    <a:solidFill>
                      <a:prstClr val="black"/>
                    </a:solidFill>
                    <a:prstDash val="dash"/>
                  </a:ln>
                  <a:solidFill>
                    <a:prstClr val="white"/>
                  </a:solidFill>
                  <a:latin typeface="Calibri" panose="020F0502020204030204"/>
                </a:endParaRPr>
              </a:p>
            </p:txBody>
          </p:sp>
          <p:sp>
            <p:nvSpPr>
              <p:cNvPr id="9" name="TextBox 8">
                <a:extLst>
                  <a:ext uri="{FF2B5EF4-FFF2-40B4-BE49-F238E27FC236}">
                    <a16:creationId xmlns:a16="http://schemas.microsoft.com/office/drawing/2014/main" id="{A65DCBFA-6F1F-48AA-B261-69407FFEE468}"/>
                  </a:ext>
                </a:extLst>
              </p:cNvPr>
              <p:cNvSpPr txBox="1"/>
              <p:nvPr/>
            </p:nvSpPr>
            <p:spPr>
              <a:xfrm>
                <a:off x="328955" y="569602"/>
                <a:ext cx="4868653" cy="298427"/>
              </a:xfrm>
              <a:prstGeom prst="rect">
                <a:avLst/>
              </a:prstGeom>
              <a:noFill/>
            </p:spPr>
            <p:txBody>
              <a:bodyPr wrap="square">
                <a:spAutoFit/>
              </a:bodyPr>
              <a:lstStyle/>
              <a:p>
                <a:pPr algn="ctr" defTabSz="545633">
                  <a:defRPr/>
                </a:pPr>
                <a:r>
                  <a:rPr lang="en-GB" sz="1074" b="1" dirty="0">
                    <a:solidFill>
                      <a:prstClr val="black"/>
                    </a:solidFill>
                    <a:latin typeface="Calibri" panose="020F0502020204030204"/>
                  </a:rPr>
                  <a:t>Kirklees Health and Care Partnership</a:t>
                </a:r>
              </a:p>
            </p:txBody>
          </p:sp>
          <p:sp>
            <p:nvSpPr>
              <p:cNvPr id="10" name="TextBox 9">
                <a:extLst>
                  <a:ext uri="{FF2B5EF4-FFF2-40B4-BE49-F238E27FC236}">
                    <a16:creationId xmlns:a16="http://schemas.microsoft.com/office/drawing/2014/main" id="{72A446A2-1A36-447E-BB8C-9852F9931EB4}"/>
                  </a:ext>
                </a:extLst>
              </p:cNvPr>
              <p:cNvSpPr txBox="1"/>
              <p:nvPr/>
            </p:nvSpPr>
            <p:spPr>
              <a:xfrm>
                <a:off x="6223059" y="1072439"/>
                <a:ext cx="2393665" cy="563915"/>
              </a:xfrm>
              <a:prstGeom prst="rect">
                <a:avLst/>
              </a:prstGeom>
              <a:noFill/>
            </p:spPr>
            <p:txBody>
              <a:bodyPr wrap="square">
                <a:spAutoFit/>
              </a:bodyPr>
              <a:lstStyle/>
              <a:p>
                <a:pPr algn="ctr" defTabSz="545633">
                  <a:defRPr/>
                </a:pPr>
                <a:r>
                  <a:rPr lang="en-GB" sz="1074" b="1" dirty="0">
                    <a:solidFill>
                      <a:prstClr val="black"/>
                    </a:solidFill>
                    <a:latin typeface="Calibri" panose="020F0502020204030204"/>
                  </a:rPr>
                  <a:t>West Yorkshire Integrated Care Partnership (ICS)</a:t>
                </a:r>
              </a:p>
            </p:txBody>
          </p:sp>
          <p:cxnSp>
            <p:nvCxnSpPr>
              <p:cNvPr id="11" name="Straight Connector 10">
                <a:extLst>
                  <a:ext uri="{FF2B5EF4-FFF2-40B4-BE49-F238E27FC236}">
                    <a16:creationId xmlns:a16="http://schemas.microsoft.com/office/drawing/2014/main" id="{A0467427-E6BA-4896-95EC-364C18C7B615}"/>
                  </a:ext>
                </a:extLst>
              </p:cNvPr>
              <p:cNvCxnSpPr>
                <a:cxnSpLocks/>
              </p:cNvCxnSpPr>
              <p:nvPr/>
            </p:nvCxnSpPr>
            <p:spPr>
              <a:xfrm>
                <a:off x="3564700" y="1072439"/>
                <a:ext cx="4059676" cy="948951"/>
              </a:xfrm>
              <a:prstGeom prst="line">
                <a:avLst/>
              </a:prstGeom>
              <a:ln w="38100">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86B0492-FA40-4C73-9AEC-A559E1887597}"/>
                  </a:ext>
                </a:extLst>
              </p:cNvPr>
              <p:cNvCxnSpPr>
                <a:cxnSpLocks/>
              </p:cNvCxnSpPr>
              <p:nvPr/>
            </p:nvCxnSpPr>
            <p:spPr>
              <a:xfrm flipV="1">
                <a:off x="3963628" y="5024288"/>
                <a:ext cx="3874764" cy="1028897"/>
              </a:xfrm>
              <a:prstGeom prst="line">
                <a:avLst/>
              </a:prstGeom>
              <a:ln w="38100">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85600083-F336-409E-AB6C-87A188E111A3}"/>
                  </a:ext>
                </a:extLst>
              </p:cNvPr>
              <p:cNvGrpSpPr/>
              <p:nvPr/>
            </p:nvGrpSpPr>
            <p:grpSpPr>
              <a:xfrm>
                <a:off x="7255102" y="3331382"/>
                <a:ext cx="950190" cy="882377"/>
                <a:chOff x="4200874" y="1426810"/>
                <a:chExt cx="943206" cy="948952"/>
              </a:xfrm>
              <a:solidFill>
                <a:schemeClr val="accent6"/>
              </a:solidFill>
            </p:grpSpPr>
            <p:sp>
              <p:nvSpPr>
                <p:cNvPr id="15" name="Oval 14">
                  <a:extLst>
                    <a:ext uri="{FF2B5EF4-FFF2-40B4-BE49-F238E27FC236}">
                      <a16:creationId xmlns:a16="http://schemas.microsoft.com/office/drawing/2014/main" id="{2B816DCB-5206-4069-970B-68FAA7055F96}"/>
                    </a:ext>
                  </a:extLst>
                </p:cNvPr>
                <p:cNvSpPr/>
                <p:nvPr/>
              </p:nvSpPr>
              <p:spPr>
                <a:xfrm>
                  <a:off x="4200874" y="1426810"/>
                  <a:ext cx="943206" cy="948952"/>
                </a:xfrm>
                <a:prstGeom prst="ellipse">
                  <a:avLst/>
                </a:prstGeom>
                <a:solidFill>
                  <a:srgbClr val="FFC000"/>
                </a:solidFill>
                <a:ln w="19050" cap="flat" cmpd="sng" algn="ctr">
                  <a:solidFill>
                    <a:schemeClr val="tx1"/>
                  </a:solidFill>
                  <a:prstDash val="solid"/>
                  <a:miter lim="800000"/>
                </a:ln>
                <a:effectLst/>
              </p:spPr>
              <p:style>
                <a:lnRef idx="3">
                  <a:scrgbClr r="0" g="0" b="0"/>
                </a:lnRef>
                <a:fillRef idx="1">
                  <a:scrgbClr r="0" g="0" b="0"/>
                </a:fillRef>
                <a:effectRef idx="1">
                  <a:scrgbClr r="0" g="0" b="0"/>
                </a:effectRef>
                <a:fontRef idx="minor">
                  <a:schemeClr val="dk1">
                    <a:hueOff val="0"/>
                    <a:satOff val="0"/>
                    <a:lumOff val="0"/>
                    <a:alphaOff val="0"/>
                  </a:schemeClr>
                </a:fontRef>
              </p:style>
            </p:sp>
            <p:sp>
              <p:nvSpPr>
                <p:cNvPr id="16" name="Oval 4">
                  <a:extLst>
                    <a:ext uri="{FF2B5EF4-FFF2-40B4-BE49-F238E27FC236}">
                      <a16:creationId xmlns:a16="http://schemas.microsoft.com/office/drawing/2014/main" id="{C7B067FF-B2D1-42F1-AFAC-960DF3AAFA71}"/>
                    </a:ext>
                  </a:extLst>
                </p:cNvPr>
                <p:cNvSpPr txBox="1"/>
                <p:nvPr/>
              </p:nvSpPr>
              <p:spPr>
                <a:xfrm>
                  <a:off x="4315632" y="1607287"/>
                  <a:ext cx="709725" cy="471062"/>
                </a:xfrm>
                <a:prstGeom prst="rect">
                  <a:avLst/>
                </a:prstGeom>
                <a:no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22860" rIns="22860" bIns="22860" numCol="1" spcCol="1270" anchor="ctr" anchorCtr="0">
                  <a:noAutofit/>
                </a:bodyPr>
                <a:lstStyle/>
                <a:p>
                  <a:pPr algn="ctr" defTabSz="800100">
                    <a:spcBef>
                      <a:spcPct val="0"/>
                    </a:spcBef>
                    <a:defRPr/>
                  </a:pPr>
                  <a:r>
                    <a:rPr lang="en-GB" sz="788" b="1" dirty="0">
                      <a:solidFill>
                        <a:prstClr val="black"/>
                      </a:solidFill>
                      <a:latin typeface="Calibri" panose="020F0502020204030204"/>
                    </a:rPr>
                    <a:t>Integrated Care</a:t>
                  </a:r>
                </a:p>
                <a:p>
                  <a:pPr algn="ctr" defTabSz="800100">
                    <a:spcBef>
                      <a:spcPct val="0"/>
                    </a:spcBef>
                    <a:defRPr/>
                  </a:pPr>
                  <a:r>
                    <a:rPr lang="en-GB" sz="788" b="1" dirty="0">
                      <a:solidFill>
                        <a:prstClr val="black"/>
                      </a:solidFill>
                      <a:latin typeface="Calibri" panose="020F0502020204030204"/>
                    </a:rPr>
                    <a:t>Partnership</a:t>
                  </a:r>
                </a:p>
              </p:txBody>
            </p:sp>
          </p:grpSp>
          <p:sp>
            <p:nvSpPr>
              <p:cNvPr id="27" name="TextBox 26">
                <a:extLst>
                  <a:ext uri="{FF2B5EF4-FFF2-40B4-BE49-F238E27FC236}">
                    <a16:creationId xmlns:a16="http://schemas.microsoft.com/office/drawing/2014/main" id="{6779C1AD-BB5A-4EAE-AE5A-5F51B08B7D3B}"/>
                  </a:ext>
                </a:extLst>
              </p:cNvPr>
              <p:cNvSpPr txBox="1"/>
              <p:nvPr/>
            </p:nvSpPr>
            <p:spPr>
              <a:xfrm>
                <a:off x="6796927" y="2998113"/>
                <a:ext cx="827449" cy="630941"/>
              </a:xfrm>
              <a:prstGeom prst="rect">
                <a:avLst/>
              </a:prstGeom>
              <a:noFill/>
            </p:spPr>
            <p:txBody>
              <a:bodyPr wrap="square" rtlCol="0">
                <a:spAutoFit/>
              </a:bodyPr>
              <a:lstStyle/>
              <a:p>
                <a:pPr algn="ctr">
                  <a:defRPr/>
                </a:pPr>
                <a:r>
                  <a:rPr lang="en-GB" sz="825" b="1" dirty="0">
                    <a:solidFill>
                      <a:prstClr val="black"/>
                    </a:solidFill>
                    <a:latin typeface="Calibri"/>
                  </a:rPr>
                  <a:t>Integrated Care Board</a:t>
                </a:r>
              </a:p>
            </p:txBody>
          </p:sp>
          <p:cxnSp>
            <p:nvCxnSpPr>
              <p:cNvPr id="29" name="Straight Arrow Connector 28">
                <a:extLst>
                  <a:ext uri="{FF2B5EF4-FFF2-40B4-BE49-F238E27FC236}">
                    <a16:creationId xmlns:a16="http://schemas.microsoft.com/office/drawing/2014/main" id="{CAE93057-8B7C-4B49-B13A-DBC3DCD4494D}"/>
                  </a:ext>
                </a:extLst>
              </p:cNvPr>
              <p:cNvCxnSpPr>
                <a:cxnSpLocks/>
              </p:cNvCxnSpPr>
              <p:nvPr/>
            </p:nvCxnSpPr>
            <p:spPr>
              <a:xfrm>
                <a:off x="4693717" y="2372824"/>
                <a:ext cx="2382168" cy="505837"/>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sp>
            <p:nvSpPr>
              <p:cNvPr id="35" name="TextBox 34">
                <a:extLst>
                  <a:ext uri="{FF2B5EF4-FFF2-40B4-BE49-F238E27FC236}">
                    <a16:creationId xmlns:a16="http://schemas.microsoft.com/office/drawing/2014/main" id="{EC118F79-176A-4A17-A7CB-E094DDC60241}"/>
                  </a:ext>
                </a:extLst>
              </p:cNvPr>
              <p:cNvSpPr txBox="1"/>
              <p:nvPr/>
            </p:nvSpPr>
            <p:spPr>
              <a:xfrm>
                <a:off x="5222663" y="2073425"/>
                <a:ext cx="1644767" cy="492443"/>
              </a:xfrm>
              <a:prstGeom prst="rect">
                <a:avLst/>
              </a:prstGeom>
              <a:noFill/>
            </p:spPr>
            <p:txBody>
              <a:bodyPr wrap="square" rtlCol="0">
                <a:spAutoFit/>
              </a:bodyPr>
              <a:lstStyle/>
              <a:p>
                <a:pPr>
                  <a:defRPr/>
                </a:pPr>
                <a:r>
                  <a:rPr lang="en-GB" sz="900" b="1" dirty="0">
                    <a:solidFill>
                      <a:srgbClr val="00B050"/>
                    </a:solidFill>
                    <a:latin typeface="Calibri"/>
                  </a:rPr>
                  <a:t>Delegation / Accountability</a:t>
                </a:r>
              </a:p>
            </p:txBody>
          </p:sp>
          <p:sp>
            <p:nvSpPr>
              <p:cNvPr id="36" name="Oval 35">
                <a:extLst>
                  <a:ext uri="{FF2B5EF4-FFF2-40B4-BE49-F238E27FC236}">
                    <a16:creationId xmlns:a16="http://schemas.microsoft.com/office/drawing/2014/main" id="{509A6F87-2D8C-4FAA-9EB4-3E9E73E39F23}"/>
                  </a:ext>
                </a:extLst>
              </p:cNvPr>
              <p:cNvSpPr/>
              <p:nvPr/>
            </p:nvSpPr>
            <p:spPr>
              <a:xfrm>
                <a:off x="3597875" y="5085872"/>
                <a:ext cx="838136" cy="524179"/>
              </a:xfrm>
              <a:prstGeom prst="ellipse">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lang="en-GB" sz="1350">
                  <a:solidFill>
                    <a:prstClr val="white"/>
                  </a:solidFill>
                  <a:latin typeface="Calibri"/>
                </a:endParaRPr>
              </a:p>
            </p:txBody>
          </p:sp>
          <p:sp>
            <p:nvSpPr>
              <p:cNvPr id="37" name="TextBox 36">
                <a:extLst>
                  <a:ext uri="{FF2B5EF4-FFF2-40B4-BE49-F238E27FC236}">
                    <a16:creationId xmlns:a16="http://schemas.microsoft.com/office/drawing/2014/main" id="{E7E31086-3EB5-4368-ABD1-913276D47542}"/>
                  </a:ext>
                </a:extLst>
              </p:cNvPr>
              <p:cNvSpPr txBox="1"/>
              <p:nvPr/>
            </p:nvSpPr>
            <p:spPr>
              <a:xfrm>
                <a:off x="3487832" y="5121952"/>
                <a:ext cx="1036929" cy="446447"/>
              </a:xfrm>
              <a:prstGeom prst="rect">
                <a:avLst/>
              </a:prstGeom>
              <a:noFill/>
            </p:spPr>
            <p:txBody>
              <a:bodyPr wrap="square" rtlCol="0">
                <a:spAutoFit/>
              </a:bodyPr>
              <a:lstStyle/>
              <a:p>
                <a:pPr algn="ctr">
                  <a:defRPr/>
                </a:pPr>
                <a:r>
                  <a:rPr lang="en-GB" sz="788" dirty="0">
                    <a:solidFill>
                      <a:prstClr val="black"/>
                    </a:solidFill>
                    <a:latin typeface="Calibri"/>
                  </a:rPr>
                  <a:t>Place Performance</a:t>
                </a:r>
              </a:p>
            </p:txBody>
          </p:sp>
          <p:grpSp>
            <p:nvGrpSpPr>
              <p:cNvPr id="39" name="Group 38">
                <a:extLst>
                  <a:ext uri="{FF2B5EF4-FFF2-40B4-BE49-F238E27FC236}">
                    <a16:creationId xmlns:a16="http://schemas.microsoft.com/office/drawing/2014/main" id="{60E38579-E50E-47A7-86B8-0E1838B79320}"/>
                  </a:ext>
                </a:extLst>
              </p:cNvPr>
              <p:cNvGrpSpPr/>
              <p:nvPr/>
            </p:nvGrpSpPr>
            <p:grpSpPr>
              <a:xfrm>
                <a:off x="3487832" y="1523228"/>
                <a:ext cx="988616" cy="576502"/>
                <a:chOff x="1272731" y="1497211"/>
                <a:chExt cx="988616" cy="576502"/>
              </a:xfrm>
            </p:grpSpPr>
            <p:sp>
              <p:nvSpPr>
                <p:cNvPr id="40" name="Oval 39">
                  <a:extLst>
                    <a:ext uri="{FF2B5EF4-FFF2-40B4-BE49-F238E27FC236}">
                      <a16:creationId xmlns:a16="http://schemas.microsoft.com/office/drawing/2014/main" id="{E94EC121-8666-499A-9822-537F6858C232}"/>
                    </a:ext>
                  </a:extLst>
                </p:cNvPr>
                <p:cNvSpPr/>
                <p:nvPr/>
              </p:nvSpPr>
              <p:spPr>
                <a:xfrm>
                  <a:off x="1272731" y="1497211"/>
                  <a:ext cx="970964" cy="524179"/>
                </a:xfrm>
                <a:prstGeom prst="ellipse">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lang="en-GB" sz="1350">
                    <a:solidFill>
                      <a:prstClr val="white"/>
                    </a:solidFill>
                    <a:latin typeface="Calibri"/>
                  </a:endParaRPr>
                </a:p>
              </p:txBody>
            </p:sp>
            <p:sp>
              <p:nvSpPr>
                <p:cNvPr id="41" name="TextBox 40">
                  <a:extLst>
                    <a:ext uri="{FF2B5EF4-FFF2-40B4-BE49-F238E27FC236}">
                      <a16:creationId xmlns:a16="http://schemas.microsoft.com/office/drawing/2014/main" id="{95816C91-2306-4665-AEA4-AECA4E294466}"/>
                    </a:ext>
                  </a:extLst>
                </p:cNvPr>
                <p:cNvSpPr txBox="1"/>
                <p:nvPr/>
              </p:nvSpPr>
              <p:spPr>
                <a:xfrm>
                  <a:off x="1328819" y="1627266"/>
                  <a:ext cx="932528" cy="446447"/>
                </a:xfrm>
                <a:prstGeom prst="rect">
                  <a:avLst/>
                </a:prstGeom>
                <a:noFill/>
              </p:spPr>
              <p:txBody>
                <a:bodyPr wrap="square" rtlCol="0">
                  <a:spAutoFit/>
                </a:bodyPr>
                <a:lstStyle/>
                <a:p>
                  <a:pPr>
                    <a:defRPr/>
                  </a:pPr>
                  <a:r>
                    <a:rPr lang="en-GB" sz="788" dirty="0">
                      <a:solidFill>
                        <a:prstClr val="black"/>
                      </a:solidFill>
                      <a:latin typeface="Calibri"/>
                    </a:rPr>
                    <a:t>Place Quality</a:t>
                  </a:r>
                </a:p>
              </p:txBody>
            </p:sp>
          </p:grpSp>
          <p:grpSp>
            <p:nvGrpSpPr>
              <p:cNvPr id="42" name="Group 41">
                <a:extLst>
                  <a:ext uri="{FF2B5EF4-FFF2-40B4-BE49-F238E27FC236}">
                    <a16:creationId xmlns:a16="http://schemas.microsoft.com/office/drawing/2014/main" id="{AD58C9BF-9F75-4D1F-B57D-026188936D7A}"/>
                  </a:ext>
                </a:extLst>
              </p:cNvPr>
              <p:cNvGrpSpPr/>
              <p:nvPr/>
            </p:nvGrpSpPr>
            <p:grpSpPr>
              <a:xfrm>
                <a:off x="223905" y="3296808"/>
                <a:ext cx="979527" cy="597884"/>
                <a:chOff x="1272731" y="1497211"/>
                <a:chExt cx="979527" cy="597884"/>
              </a:xfrm>
            </p:grpSpPr>
            <p:sp>
              <p:nvSpPr>
                <p:cNvPr id="43" name="Oval 42">
                  <a:extLst>
                    <a:ext uri="{FF2B5EF4-FFF2-40B4-BE49-F238E27FC236}">
                      <a16:creationId xmlns:a16="http://schemas.microsoft.com/office/drawing/2014/main" id="{1271A5CB-CD65-47D9-B1C9-D8E419E34941}"/>
                    </a:ext>
                  </a:extLst>
                </p:cNvPr>
                <p:cNvSpPr/>
                <p:nvPr/>
              </p:nvSpPr>
              <p:spPr>
                <a:xfrm>
                  <a:off x="1272731" y="1497211"/>
                  <a:ext cx="970964" cy="524179"/>
                </a:xfrm>
                <a:prstGeom prst="ellipse">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lang="en-GB" sz="1350">
                    <a:solidFill>
                      <a:prstClr val="white"/>
                    </a:solidFill>
                    <a:latin typeface="Calibri"/>
                  </a:endParaRPr>
                </a:p>
              </p:txBody>
            </p:sp>
            <p:sp>
              <p:nvSpPr>
                <p:cNvPr id="44" name="TextBox 43">
                  <a:extLst>
                    <a:ext uri="{FF2B5EF4-FFF2-40B4-BE49-F238E27FC236}">
                      <a16:creationId xmlns:a16="http://schemas.microsoft.com/office/drawing/2014/main" id="{FE7D127C-71DE-40F9-B83C-2A6623DD4FD0}"/>
                    </a:ext>
                  </a:extLst>
                </p:cNvPr>
                <p:cNvSpPr txBox="1"/>
                <p:nvPr/>
              </p:nvSpPr>
              <p:spPr>
                <a:xfrm>
                  <a:off x="1319730" y="1648648"/>
                  <a:ext cx="932528" cy="446447"/>
                </a:xfrm>
                <a:prstGeom prst="rect">
                  <a:avLst/>
                </a:prstGeom>
                <a:noFill/>
              </p:spPr>
              <p:txBody>
                <a:bodyPr wrap="square" rtlCol="0">
                  <a:spAutoFit/>
                </a:bodyPr>
                <a:lstStyle/>
                <a:p>
                  <a:pPr>
                    <a:defRPr/>
                  </a:pPr>
                  <a:r>
                    <a:rPr lang="en-GB" sz="788" dirty="0">
                      <a:solidFill>
                        <a:prstClr val="black"/>
                      </a:solidFill>
                      <a:latin typeface="Calibri"/>
                    </a:rPr>
                    <a:t>Place Finance</a:t>
                  </a:r>
                </a:p>
              </p:txBody>
            </p:sp>
          </p:grpSp>
        </p:grpSp>
        <p:sp>
          <p:nvSpPr>
            <p:cNvPr id="60" name="Freeform: Shape 59">
              <a:extLst>
                <a:ext uri="{FF2B5EF4-FFF2-40B4-BE49-F238E27FC236}">
                  <a16:creationId xmlns:a16="http://schemas.microsoft.com/office/drawing/2014/main" id="{8AC4F0E7-35C5-466A-81BC-640FB3C3701E}"/>
                </a:ext>
              </a:extLst>
            </p:cNvPr>
            <p:cNvSpPr>
              <a:spLocks noChangeAspect="1"/>
            </p:cNvSpPr>
            <p:nvPr/>
          </p:nvSpPr>
          <p:spPr>
            <a:xfrm>
              <a:off x="3115543" y="2558732"/>
              <a:ext cx="384602" cy="384695"/>
            </a:xfrm>
            <a:custGeom>
              <a:avLst/>
              <a:gdLst>
                <a:gd name="connsiteX0" fmla="*/ 0 w 424462"/>
                <a:gd name="connsiteY0" fmla="*/ 212231 h 424462"/>
                <a:gd name="connsiteX1" fmla="*/ 212231 w 424462"/>
                <a:gd name="connsiteY1" fmla="*/ 0 h 424462"/>
                <a:gd name="connsiteX2" fmla="*/ 424462 w 424462"/>
                <a:gd name="connsiteY2" fmla="*/ 212231 h 424462"/>
                <a:gd name="connsiteX3" fmla="*/ 212231 w 424462"/>
                <a:gd name="connsiteY3" fmla="*/ 424462 h 424462"/>
                <a:gd name="connsiteX4" fmla="*/ 0 w 424462"/>
                <a:gd name="connsiteY4" fmla="*/ 212231 h 4244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4462" h="424462">
                  <a:moveTo>
                    <a:pt x="0" y="212231"/>
                  </a:moveTo>
                  <a:cubicBezTo>
                    <a:pt x="0" y="95019"/>
                    <a:pt x="95019" y="0"/>
                    <a:pt x="212231" y="0"/>
                  </a:cubicBezTo>
                  <a:cubicBezTo>
                    <a:pt x="329443" y="0"/>
                    <a:pt x="424462" y="95019"/>
                    <a:pt x="424462" y="212231"/>
                  </a:cubicBezTo>
                  <a:cubicBezTo>
                    <a:pt x="424462" y="329443"/>
                    <a:pt x="329443" y="424462"/>
                    <a:pt x="212231" y="424462"/>
                  </a:cubicBezTo>
                  <a:cubicBezTo>
                    <a:pt x="95019" y="424462"/>
                    <a:pt x="0" y="329443"/>
                    <a:pt x="0" y="212231"/>
                  </a:cubicBezTo>
                  <a:close/>
                </a:path>
              </a:pathLst>
            </a:custGeom>
            <a:noFill/>
            <a:ln w="12700">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1383" tIns="51383" rIns="51383" bIns="51383" numCol="1" spcCol="1270" anchor="ctr" anchorCtr="0">
              <a:noAutofit/>
            </a:bodyPr>
            <a:lstStyle/>
            <a:p>
              <a:pPr algn="ctr" defTabSz="166688">
                <a:lnSpc>
                  <a:spcPct val="90000"/>
                </a:lnSpc>
                <a:spcBef>
                  <a:spcPct val="0"/>
                </a:spcBef>
                <a:spcAft>
                  <a:spcPct val="35000"/>
                </a:spcAft>
              </a:pPr>
              <a:r>
                <a:rPr lang="en-GB" sz="525">
                  <a:solidFill>
                    <a:schemeClr val="tx1"/>
                  </a:solidFill>
                </a:rPr>
                <a:t>Batley &amp; Birstall</a:t>
              </a:r>
              <a:endParaRPr lang="en-GB" sz="525" dirty="0">
                <a:solidFill>
                  <a:schemeClr val="tx1"/>
                </a:solidFill>
              </a:endParaRPr>
            </a:p>
          </p:txBody>
        </p:sp>
        <p:sp>
          <p:nvSpPr>
            <p:cNvPr id="61" name="Freeform: Shape 60">
              <a:extLst>
                <a:ext uri="{FF2B5EF4-FFF2-40B4-BE49-F238E27FC236}">
                  <a16:creationId xmlns:a16="http://schemas.microsoft.com/office/drawing/2014/main" id="{0D70D9C3-B48E-43AC-884C-F617706A8EAF}"/>
                </a:ext>
              </a:extLst>
            </p:cNvPr>
            <p:cNvSpPr>
              <a:spLocks noChangeAspect="1"/>
            </p:cNvSpPr>
            <p:nvPr/>
          </p:nvSpPr>
          <p:spPr>
            <a:xfrm>
              <a:off x="3588018" y="2709386"/>
              <a:ext cx="439054" cy="384695"/>
            </a:xfrm>
            <a:custGeom>
              <a:avLst/>
              <a:gdLst>
                <a:gd name="connsiteX0" fmla="*/ 0 w 424462"/>
                <a:gd name="connsiteY0" fmla="*/ 212231 h 424462"/>
                <a:gd name="connsiteX1" fmla="*/ 212231 w 424462"/>
                <a:gd name="connsiteY1" fmla="*/ 0 h 424462"/>
                <a:gd name="connsiteX2" fmla="*/ 424462 w 424462"/>
                <a:gd name="connsiteY2" fmla="*/ 212231 h 424462"/>
                <a:gd name="connsiteX3" fmla="*/ 212231 w 424462"/>
                <a:gd name="connsiteY3" fmla="*/ 424462 h 424462"/>
                <a:gd name="connsiteX4" fmla="*/ 0 w 424462"/>
                <a:gd name="connsiteY4" fmla="*/ 212231 h 4244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4462" h="424462">
                  <a:moveTo>
                    <a:pt x="0" y="212231"/>
                  </a:moveTo>
                  <a:cubicBezTo>
                    <a:pt x="0" y="95019"/>
                    <a:pt x="95019" y="0"/>
                    <a:pt x="212231" y="0"/>
                  </a:cubicBezTo>
                  <a:cubicBezTo>
                    <a:pt x="329443" y="0"/>
                    <a:pt x="424462" y="95019"/>
                    <a:pt x="424462" y="212231"/>
                  </a:cubicBezTo>
                  <a:cubicBezTo>
                    <a:pt x="424462" y="329443"/>
                    <a:pt x="329443" y="424462"/>
                    <a:pt x="212231" y="424462"/>
                  </a:cubicBezTo>
                  <a:cubicBezTo>
                    <a:pt x="95019" y="424462"/>
                    <a:pt x="0" y="329443"/>
                    <a:pt x="0" y="212231"/>
                  </a:cubicBezTo>
                  <a:close/>
                </a:path>
              </a:pathLst>
            </a:custGeom>
            <a:noFill/>
            <a:ln w="12700">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1383" tIns="51383" rIns="51383" bIns="51383" numCol="1" spcCol="1270" anchor="ctr" anchorCtr="0">
              <a:noAutofit/>
            </a:bodyPr>
            <a:lstStyle/>
            <a:p>
              <a:pPr algn="ctr" defTabSz="166688">
                <a:lnSpc>
                  <a:spcPct val="90000"/>
                </a:lnSpc>
                <a:spcBef>
                  <a:spcPct val="0"/>
                </a:spcBef>
                <a:spcAft>
                  <a:spcPct val="35000"/>
                </a:spcAft>
              </a:pPr>
              <a:r>
                <a:rPr lang="en-GB" sz="525" dirty="0">
                  <a:solidFill>
                    <a:schemeClr val="tx1"/>
                  </a:solidFill>
                </a:rPr>
                <a:t>Dewsbury &amp; Thornhill</a:t>
              </a:r>
            </a:p>
          </p:txBody>
        </p:sp>
        <p:sp>
          <p:nvSpPr>
            <p:cNvPr id="62" name="Freeform: Shape 61">
              <a:extLst>
                <a:ext uri="{FF2B5EF4-FFF2-40B4-BE49-F238E27FC236}">
                  <a16:creationId xmlns:a16="http://schemas.microsoft.com/office/drawing/2014/main" id="{2E5D5B8E-FFBF-46F8-A779-A7C944F05A09}"/>
                </a:ext>
              </a:extLst>
            </p:cNvPr>
            <p:cNvSpPr>
              <a:spLocks noChangeAspect="1"/>
            </p:cNvSpPr>
            <p:nvPr/>
          </p:nvSpPr>
          <p:spPr>
            <a:xfrm>
              <a:off x="3873940" y="3153702"/>
              <a:ext cx="487676" cy="384695"/>
            </a:xfrm>
            <a:custGeom>
              <a:avLst/>
              <a:gdLst>
                <a:gd name="connsiteX0" fmla="*/ 0 w 424462"/>
                <a:gd name="connsiteY0" fmla="*/ 212231 h 424462"/>
                <a:gd name="connsiteX1" fmla="*/ 212231 w 424462"/>
                <a:gd name="connsiteY1" fmla="*/ 0 h 424462"/>
                <a:gd name="connsiteX2" fmla="*/ 424462 w 424462"/>
                <a:gd name="connsiteY2" fmla="*/ 212231 h 424462"/>
                <a:gd name="connsiteX3" fmla="*/ 212231 w 424462"/>
                <a:gd name="connsiteY3" fmla="*/ 424462 h 424462"/>
                <a:gd name="connsiteX4" fmla="*/ 0 w 424462"/>
                <a:gd name="connsiteY4" fmla="*/ 212231 h 4244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4462" h="424462">
                  <a:moveTo>
                    <a:pt x="0" y="212231"/>
                  </a:moveTo>
                  <a:cubicBezTo>
                    <a:pt x="0" y="95019"/>
                    <a:pt x="95019" y="0"/>
                    <a:pt x="212231" y="0"/>
                  </a:cubicBezTo>
                  <a:cubicBezTo>
                    <a:pt x="329443" y="0"/>
                    <a:pt x="424462" y="95019"/>
                    <a:pt x="424462" y="212231"/>
                  </a:cubicBezTo>
                  <a:cubicBezTo>
                    <a:pt x="424462" y="329443"/>
                    <a:pt x="329443" y="424462"/>
                    <a:pt x="212231" y="424462"/>
                  </a:cubicBezTo>
                  <a:cubicBezTo>
                    <a:pt x="95019" y="424462"/>
                    <a:pt x="0" y="329443"/>
                    <a:pt x="0" y="212231"/>
                  </a:cubicBezTo>
                  <a:close/>
                </a:path>
              </a:pathLst>
            </a:custGeom>
            <a:noFill/>
            <a:ln w="12700">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1383" tIns="51383" rIns="51383" bIns="51383" numCol="1" spcCol="1270" anchor="ctr" anchorCtr="0">
              <a:noAutofit/>
            </a:bodyPr>
            <a:lstStyle/>
            <a:p>
              <a:pPr algn="ctr" defTabSz="166688">
                <a:lnSpc>
                  <a:spcPct val="90000"/>
                </a:lnSpc>
                <a:spcBef>
                  <a:spcPct val="0"/>
                </a:spcBef>
                <a:spcAft>
                  <a:spcPct val="35000"/>
                </a:spcAft>
              </a:pPr>
              <a:r>
                <a:rPr lang="en-GB" sz="525" dirty="0">
                  <a:solidFill>
                    <a:schemeClr val="tx1"/>
                  </a:solidFill>
                </a:rPr>
                <a:t>Greenwood</a:t>
              </a:r>
            </a:p>
          </p:txBody>
        </p:sp>
        <p:sp>
          <p:nvSpPr>
            <p:cNvPr id="63" name="Freeform: Shape 62">
              <a:extLst>
                <a:ext uri="{FF2B5EF4-FFF2-40B4-BE49-F238E27FC236}">
                  <a16:creationId xmlns:a16="http://schemas.microsoft.com/office/drawing/2014/main" id="{932878D1-CE49-499C-93F2-330ED6F56A18}"/>
                </a:ext>
              </a:extLst>
            </p:cNvPr>
            <p:cNvSpPr>
              <a:spLocks noChangeAspect="1"/>
            </p:cNvSpPr>
            <p:nvPr/>
          </p:nvSpPr>
          <p:spPr>
            <a:xfrm>
              <a:off x="3780319" y="3624416"/>
              <a:ext cx="384602" cy="384695"/>
            </a:xfrm>
            <a:custGeom>
              <a:avLst/>
              <a:gdLst>
                <a:gd name="connsiteX0" fmla="*/ 0 w 424462"/>
                <a:gd name="connsiteY0" fmla="*/ 212231 h 424462"/>
                <a:gd name="connsiteX1" fmla="*/ 212231 w 424462"/>
                <a:gd name="connsiteY1" fmla="*/ 0 h 424462"/>
                <a:gd name="connsiteX2" fmla="*/ 424462 w 424462"/>
                <a:gd name="connsiteY2" fmla="*/ 212231 h 424462"/>
                <a:gd name="connsiteX3" fmla="*/ 212231 w 424462"/>
                <a:gd name="connsiteY3" fmla="*/ 424462 h 424462"/>
                <a:gd name="connsiteX4" fmla="*/ 0 w 424462"/>
                <a:gd name="connsiteY4" fmla="*/ 212231 h 4244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4462" h="424462">
                  <a:moveTo>
                    <a:pt x="0" y="212231"/>
                  </a:moveTo>
                  <a:cubicBezTo>
                    <a:pt x="0" y="95019"/>
                    <a:pt x="95019" y="0"/>
                    <a:pt x="212231" y="0"/>
                  </a:cubicBezTo>
                  <a:cubicBezTo>
                    <a:pt x="329443" y="0"/>
                    <a:pt x="424462" y="95019"/>
                    <a:pt x="424462" y="212231"/>
                  </a:cubicBezTo>
                  <a:cubicBezTo>
                    <a:pt x="424462" y="329443"/>
                    <a:pt x="329443" y="424462"/>
                    <a:pt x="212231" y="424462"/>
                  </a:cubicBezTo>
                  <a:cubicBezTo>
                    <a:pt x="95019" y="424462"/>
                    <a:pt x="0" y="329443"/>
                    <a:pt x="0" y="212231"/>
                  </a:cubicBezTo>
                  <a:close/>
                </a:path>
              </a:pathLst>
            </a:custGeom>
            <a:noFill/>
            <a:ln w="12700">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1383" tIns="51383" rIns="51383" bIns="51383" numCol="1" spcCol="1270" anchor="ctr" anchorCtr="0">
              <a:noAutofit/>
            </a:bodyPr>
            <a:lstStyle/>
            <a:p>
              <a:pPr algn="ctr" defTabSz="166688">
                <a:lnSpc>
                  <a:spcPct val="90000"/>
                </a:lnSpc>
                <a:spcBef>
                  <a:spcPct val="0"/>
                </a:spcBef>
                <a:spcAft>
                  <a:spcPct val="35000"/>
                </a:spcAft>
              </a:pPr>
              <a:r>
                <a:rPr lang="en-GB" sz="525" dirty="0">
                  <a:solidFill>
                    <a:schemeClr val="tx1"/>
                  </a:solidFill>
                </a:rPr>
                <a:t>Mast</a:t>
              </a:r>
            </a:p>
          </p:txBody>
        </p:sp>
        <p:sp>
          <p:nvSpPr>
            <p:cNvPr id="64" name="Freeform: Shape 63">
              <a:extLst>
                <a:ext uri="{FF2B5EF4-FFF2-40B4-BE49-F238E27FC236}">
                  <a16:creationId xmlns:a16="http://schemas.microsoft.com/office/drawing/2014/main" id="{112B75AB-DF18-48C9-AFA0-3EF3A59F45CF}"/>
                </a:ext>
              </a:extLst>
            </p:cNvPr>
            <p:cNvSpPr>
              <a:spLocks noChangeAspect="1"/>
            </p:cNvSpPr>
            <p:nvPr/>
          </p:nvSpPr>
          <p:spPr>
            <a:xfrm>
              <a:off x="3385125" y="3939791"/>
              <a:ext cx="384602" cy="384695"/>
            </a:xfrm>
            <a:custGeom>
              <a:avLst/>
              <a:gdLst>
                <a:gd name="connsiteX0" fmla="*/ 0 w 424462"/>
                <a:gd name="connsiteY0" fmla="*/ 212231 h 424462"/>
                <a:gd name="connsiteX1" fmla="*/ 212231 w 424462"/>
                <a:gd name="connsiteY1" fmla="*/ 0 h 424462"/>
                <a:gd name="connsiteX2" fmla="*/ 424462 w 424462"/>
                <a:gd name="connsiteY2" fmla="*/ 212231 h 424462"/>
                <a:gd name="connsiteX3" fmla="*/ 212231 w 424462"/>
                <a:gd name="connsiteY3" fmla="*/ 424462 h 424462"/>
                <a:gd name="connsiteX4" fmla="*/ 0 w 424462"/>
                <a:gd name="connsiteY4" fmla="*/ 212231 h 4244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4462" h="424462">
                  <a:moveTo>
                    <a:pt x="0" y="212231"/>
                  </a:moveTo>
                  <a:cubicBezTo>
                    <a:pt x="0" y="95019"/>
                    <a:pt x="95019" y="0"/>
                    <a:pt x="212231" y="0"/>
                  </a:cubicBezTo>
                  <a:cubicBezTo>
                    <a:pt x="329443" y="0"/>
                    <a:pt x="424462" y="95019"/>
                    <a:pt x="424462" y="212231"/>
                  </a:cubicBezTo>
                  <a:cubicBezTo>
                    <a:pt x="424462" y="329443"/>
                    <a:pt x="329443" y="424462"/>
                    <a:pt x="212231" y="424462"/>
                  </a:cubicBezTo>
                  <a:cubicBezTo>
                    <a:pt x="95019" y="424462"/>
                    <a:pt x="0" y="329443"/>
                    <a:pt x="0" y="212231"/>
                  </a:cubicBezTo>
                  <a:close/>
                </a:path>
              </a:pathLst>
            </a:custGeom>
            <a:noFill/>
            <a:ln w="12700">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1383" tIns="51383" rIns="51383" bIns="51383" numCol="1" spcCol="1270" anchor="ctr" anchorCtr="0">
              <a:noAutofit/>
            </a:bodyPr>
            <a:lstStyle/>
            <a:p>
              <a:pPr algn="ctr" defTabSz="166688">
                <a:lnSpc>
                  <a:spcPct val="90000"/>
                </a:lnSpc>
                <a:spcBef>
                  <a:spcPct val="0"/>
                </a:spcBef>
                <a:spcAft>
                  <a:spcPct val="35000"/>
                </a:spcAft>
              </a:pPr>
              <a:r>
                <a:rPr lang="en-GB" sz="525" dirty="0" err="1">
                  <a:solidFill>
                    <a:schemeClr val="tx1"/>
                  </a:solidFill>
                </a:rPr>
                <a:t>Spen</a:t>
              </a:r>
              <a:endParaRPr lang="en-GB" sz="525" dirty="0">
                <a:solidFill>
                  <a:schemeClr val="tx1"/>
                </a:solidFill>
              </a:endParaRPr>
            </a:p>
          </p:txBody>
        </p:sp>
        <p:sp>
          <p:nvSpPr>
            <p:cNvPr id="65" name="Freeform: Shape 64">
              <a:extLst>
                <a:ext uri="{FF2B5EF4-FFF2-40B4-BE49-F238E27FC236}">
                  <a16:creationId xmlns:a16="http://schemas.microsoft.com/office/drawing/2014/main" id="{1A72173C-8EED-4C81-B77F-832212023883}"/>
                </a:ext>
              </a:extLst>
            </p:cNvPr>
            <p:cNvSpPr>
              <a:spLocks noChangeAspect="1"/>
            </p:cNvSpPr>
            <p:nvPr/>
          </p:nvSpPr>
          <p:spPr>
            <a:xfrm>
              <a:off x="2862039" y="3940418"/>
              <a:ext cx="384602" cy="384695"/>
            </a:xfrm>
            <a:custGeom>
              <a:avLst/>
              <a:gdLst>
                <a:gd name="connsiteX0" fmla="*/ 0 w 424462"/>
                <a:gd name="connsiteY0" fmla="*/ 212231 h 424462"/>
                <a:gd name="connsiteX1" fmla="*/ 212231 w 424462"/>
                <a:gd name="connsiteY1" fmla="*/ 0 h 424462"/>
                <a:gd name="connsiteX2" fmla="*/ 424462 w 424462"/>
                <a:gd name="connsiteY2" fmla="*/ 212231 h 424462"/>
                <a:gd name="connsiteX3" fmla="*/ 212231 w 424462"/>
                <a:gd name="connsiteY3" fmla="*/ 424462 h 424462"/>
                <a:gd name="connsiteX4" fmla="*/ 0 w 424462"/>
                <a:gd name="connsiteY4" fmla="*/ 212231 h 4244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4462" h="424462">
                  <a:moveTo>
                    <a:pt x="0" y="212231"/>
                  </a:moveTo>
                  <a:cubicBezTo>
                    <a:pt x="0" y="95019"/>
                    <a:pt x="95019" y="0"/>
                    <a:pt x="212231" y="0"/>
                  </a:cubicBezTo>
                  <a:cubicBezTo>
                    <a:pt x="329443" y="0"/>
                    <a:pt x="424462" y="95019"/>
                    <a:pt x="424462" y="212231"/>
                  </a:cubicBezTo>
                  <a:cubicBezTo>
                    <a:pt x="424462" y="329443"/>
                    <a:pt x="329443" y="424462"/>
                    <a:pt x="212231" y="424462"/>
                  </a:cubicBezTo>
                  <a:cubicBezTo>
                    <a:pt x="95019" y="424462"/>
                    <a:pt x="0" y="329443"/>
                    <a:pt x="0" y="212231"/>
                  </a:cubicBezTo>
                  <a:close/>
                </a:path>
              </a:pathLst>
            </a:custGeom>
            <a:noFill/>
            <a:ln w="12700">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1383" tIns="51383" rIns="51383" bIns="51383" numCol="1" spcCol="1270" anchor="ctr" anchorCtr="0">
              <a:noAutofit/>
            </a:bodyPr>
            <a:lstStyle/>
            <a:p>
              <a:pPr algn="ctr" defTabSz="166688">
                <a:lnSpc>
                  <a:spcPct val="90000"/>
                </a:lnSpc>
                <a:spcBef>
                  <a:spcPct val="0"/>
                </a:spcBef>
                <a:spcAft>
                  <a:spcPct val="35000"/>
                </a:spcAft>
              </a:pPr>
              <a:r>
                <a:rPr lang="en-GB" sz="525" dirty="0">
                  <a:solidFill>
                    <a:schemeClr val="tx1"/>
                  </a:solidFill>
                </a:rPr>
                <a:t>Three Centres</a:t>
              </a:r>
            </a:p>
          </p:txBody>
        </p:sp>
        <p:sp>
          <p:nvSpPr>
            <p:cNvPr id="66" name="Freeform: Shape 65">
              <a:extLst>
                <a:ext uri="{FF2B5EF4-FFF2-40B4-BE49-F238E27FC236}">
                  <a16:creationId xmlns:a16="http://schemas.microsoft.com/office/drawing/2014/main" id="{D063BA06-595C-4257-8F94-DE441C625E4F}"/>
                </a:ext>
              </a:extLst>
            </p:cNvPr>
            <p:cNvSpPr>
              <a:spLocks noChangeAspect="1"/>
            </p:cNvSpPr>
            <p:nvPr/>
          </p:nvSpPr>
          <p:spPr>
            <a:xfrm>
              <a:off x="2457466" y="3655281"/>
              <a:ext cx="384602" cy="384695"/>
            </a:xfrm>
            <a:custGeom>
              <a:avLst/>
              <a:gdLst>
                <a:gd name="connsiteX0" fmla="*/ 0 w 424462"/>
                <a:gd name="connsiteY0" fmla="*/ 212231 h 424462"/>
                <a:gd name="connsiteX1" fmla="*/ 212231 w 424462"/>
                <a:gd name="connsiteY1" fmla="*/ 0 h 424462"/>
                <a:gd name="connsiteX2" fmla="*/ 424462 w 424462"/>
                <a:gd name="connsiteY2" fmla="*/ 212231 h 424462"/>
                <a:gd name="connsiteX3" fmla="*/ 212231 w 424462"/>
                <a:gd name="connsiteY3" fmla="*/ 424462 h 424462"/>
                <a:gd name="connsiteX4" fmla="*/ 0 w 424462"/>
                <a:gd name="connsiteY4" fmla="*/ 212231 h 4244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4462" h="424462">
                  <a:moveTo>
                    <a:pt x="0" y="212231"/>
                  </a:moveTo>
                  <a:cubicBezTo>
                    <a:pt x="0" y="95019"/>
                    <a:pt x="95019" y="0"/>
                    <a:pt x="212231" y="0"/>
                  </a:cubicBezTo>
                  <a:cubicBezTo>
                    <a:pt x="329443" y="0"/>
                    <a:pt x="424462" y="95019"/>
                    <a:pt x="424462" y="212231"/>
                  </a:cubicBezTo>
                  <a:cubicBezTo>
                    <a:pt x="424462" y="329443"/>
                    <a:pt x="329443" y="424462"/>
                    <a:pt x="212231" y="424462"/>
                  </a:cubicBezTo>
                  <a:cubicBezTo>
                    <a:pt x="95019" y="424462"/>
                    <a:pt x="0" y="329443"/>
                    <a:pt x="0" y="212231"/>
                  </a:cubicBezTo>
                  <a:close/>
                </a:path>
              </a:pathLst>
            </a:custGeom>
            <a:noFill/>
            <a:ln w="12700">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1383" tIns="51383" rIns="51383" bIns="51383" numCol="1" spcCol="1270" anchor="ctr" anchorCtr="0">
              <a:noAutofit/>
            </a:bodyPr>
            <a:lstStyle/>
            <a:p>
              <a:pPr algn="ctr" defTabSz="166688">
                <a:lnSpc>
                  <a:spcPct val="90000"/>
                </a:lnSpc>
                <a:spcBef>
                  <a:spcPct val="0"/>
                </a:spcBef>
                <a:spcAft>
                  <a:spcPct val="35000"/>
                </a:spcAft>
              </a:pPr>
              <a:r>
                <a:rPr lang="en-GB" sz="525" dirty="0">
                  <a:solidFill>
                    <a:schemeClr val="tx1"/>
                  </a:solidFill>
                </a:rPr>
                <a:t>Tolson</a:t>
              </a:r>
            </a:p>
          </p:txBody>
        </p:sp>
        <p:sp>
          <p:nvSpPr>
            <p:cNvPr id="67" name="Freeform: Shape 66">
              <a:extLst>
                <a:ext uri="{FF2B5EF4-FFF2-40B4-BE49-F238E27FC236}">
                  <a16:creationId xmlns:a16="http://schemas.microsoft.com/office/drawing/2014/main" id="{4362207D-A2AA-4D80-8BF5-86C2C8E1ED1B}"/>
                </a:ext>
              </a:extLst>
            </p:cNvPr>
            <p:cNvSpPr>
              <a:spLocks noChangeAspect="1"/>
            </p:cNvSpPr>
            <p:nvPr/>
          </p:nvSpPr>
          <p:spPr>
            <a:xfrm>
              <a:off x="2340697" y="3150368"/>
              <a:ext cx="384602" cy="384695"/>
            </a:xfrm>
            <a:custGeom>
              <a:avLst/>
              <a:gdLst>
                <a:gd name="connsiteX0" fmla="*/ 0 w 424462"/>
                <a:gd name="connsiteY0" fmla="*/ 212231 h 424462"/>
                <a:gd name="connsiteX1" fmla="*/ 212231 w 424462"/>
                <a:gd name="connsiteY1" fmla="*/ 0 h 424462"/>
                <a:gd name="connsiteX2" fmla="*/ 424462 w 424462"/>
                <a:gd name="connsiteY2" fmla="*/ 212231 h 424462"/>
                <a:gd name="connsiteX3" fmla="*/ 212231 w 424462"/>
                <a:gd name="connsiteY3" fmla="*/ 424462 h 424462"/>
                <a:gd name="connsiteX4" fmla="*/ 0 w 424462"/>
                <a:gd name="connsiteY4" fmla="*/ 212231 h 4244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4462" h="424462">
                  <a:moveTo>
                    <a:pt x="0" y="212231"/>
                  </a:moveTo>
                  <a:cubicBezTo>
                    <a:pt x="0" y="95019"/>
                    <a:pt x="95019" y="0"/>
                    <a:pt x="212231" y="0"/>
                  </a:cubicBezTo>
                  <a:cubicBezTo>
                    <a:pt x="329443" y="0"/>
                    <a:pt x="424462" y="95019"/>
                    <a:pt x="424462" y="212231"/>
                  </a:cubicBezTo>
                  <a:cubicBezTo>
                    <a:pt x="424462" y="329443"/>
                    <a:pt x="329443" y="424462"/>
                    <a:pt x="212231" y="424462"/>
                  </a:cubicBezTo>
                  <a:cubicBezTo>
                    <a:pt x="95019" y="424462"/>
                    <a:pt x="0" y="329443"/>
                    <a:pt x="0" y="212231"/>
                  </a:cubicBezTo>
                  <a:close/>
                </a:path>
              </a:pathLst>
            </a:custGeom>
            <a:noFill/>
            <a:ln w="12700">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1383" tIns="51383" rIns="51383" bIns="51383" numCol="1" spcCol="1270" anchor="ctr" anchorCtr="0">
              <a:noAutofit/>
            </a:bodyPr>
            <a:lstStyle/>
            <a:p>
              <a:pPr algn="ctr" defTabSz="166688">
                <a:lnSpc>
                  <a:spcPct val="90000"/>
                </a:lnSpc>
                <a:spcBef>
                  <a:spcPct val="0"/>
                </a:spcBef>
                <a:spcAft>
                  <a:spcPct val="35000"/>
                </a:spcAft>
              </a:pPr>
              <a:r>
                <a:rPr lang="en-GB" sz="525" dirty="0">
                  <a:solidFill>
                    <a:schemeClr val="tx1"/>
                  </a:solidFill>
                </a:rPr>
                <a:t>Valleys</a:t>
              </a:r>
            </a:p>
          </p:txBody>
        </p:sp>
        <p:sp>
          <p:nvSpPr>
            <p:cNvPr id="68" name="Freeform: Shape 67">
              <a:extLst>
                <a:ext uri="{FF2B5EF4-FFF2-40B4-BE49-F238E27FC236}">
                  <a16:creationId xmlns:a16="http://schemas.microsoft.com/office/drawing/2014/main" id="{07A1777B-06C5-404A-8EF7-B4A3FAC2A26A}"/>
                </a:ext>
              </a:extLst>
            </p:cNvPr>
            <p:cNvSpPr>
              <a:spLocks noChangeAspect="1"/>
            </p:cNvSpPr>
            <p:nvPr/>
          </p:nvSpPr>
          <p:spPr>
            <a:xfrm>
              <a:off x="2635556" y="2703616"/>
              <a:ext cx="384602" cy="384695"/>
            </a:xfrm>
            <a:custGeom>
              <a:avLst/>
              <a:gdLst>
                <a:gd name="connsiteX0" fmla="*/ 0 w 424462"/>
                <a:gd name="connsiteY0" fmla="*/ 212231 h 424462"/>
                <a:gd name="connsiteX1" fmla="*/ 212231 w 424462"/>
                <a:gd name="connsiteY1" fmla="*/ 0 h 424462"/>
                <a:gd name="connsiteX2" fmla="*/ 424462 w 424462"/>
                <a:gd name="connsiteY2" fmla="*/ 212231 h 424462"/>
                <a:gd name="connsiteX3" fmla="*/ 212231 w 424462"/>
                <a:gd name="connsiteY3" fmla="*/ 424462 h 424462"/>
                <a:gd name="connsiteX4" fmla="*/ 0 w 424462"/>
                <a:gd name="connsiteY4" fmla="*/ 212231 h 4244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4462" h="424462">
                  <a:moveTo>
                    <a:pt x="0" y="212231"/>
                  </a:moveTo>
                  <a:cubicBezTo>
                    <a:pt x="0" y="95019"/>
                    <a:pt x="95019" y="0"/>
                    <a:pt x="212231" y="0"/>
                  </a:cubicBezTo>
                  <a:cubicBezTo>
                    <a:pt x="329443" y="0"/>
                    <a:pt x="424462" y="95019"/>
                    <a:pt x="424462" y="212231"/>
                  </a:cubicBezTo>
                  <a:cubicBezTo>
                    <a:pt x="424462" y="329443"/>
                    <a:pt x="329443" y="424462"/>
                    <a:pt x="212231" y="424462"/>
                  </a:cubicBezTo>
                  <a:cubicBezTo>
                    <a:pt x="95019" y="424462"/>
                    <a:pt x="0" y="329443"/>
                    <a:pt x="0" y="212231"/>
                  </a:cubicBezTo>
                  <a:close/>
                </a:path>
              </a:pathLst>
            </a:custGeom>
            <a:noFill/>
            <a:ln w="12700">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1383" tIns="51383" rIns="51383" bIns="51383" numCol="1" spcCol="1270" anchor="ctr" anchorCtr="0">
              <a:noAutofit/>
            </a:bodyPr>
            <a:lstStyle/>
            <a:p>
              <a:pPr algn="ctr" defTabSz="166688">
                <a:lnSpc>
                  <a:spcPct val="90000"/>
                </a:lnSpc>
                <a:spcBef>
                  <a:spcPct val="0"/>
                </a:spcBef>
                <a:spcAft>
                  <a:spcPct val="35000"/>
                </a:spcAft>
              </a:pPr>
              <a:r>
                <a:rPr lang="en-GB" sz="525" dirty="0">
                  <a:solidFill>
                    <a:schemeClr val="tx1"/>
                  </a:solidFill>
                </a:rPr>
                <a:t>Viaduct</a:t>
              </a:r>
            </a:p>
          </p:txBody>
        </p:sp>
        <p:sp>
          <p:nvSpPr>
            <p:cNvPr id="5" name="TextBox 4">
              <a:extLst>
                <a:ext uri="{FF2B5EF4-FFF2-40B4-BE49-F238E27FC236}">
                  <a16:creationId xmlns:a16="http://schemas.microsoft.com/office/drawing/2014/main" id="{B7EE381E-BD9E-446D-AA86-CDA78D6FCC50}"/>
                </a:ext>
              </a:extLst>
            </p:cNvPr>
            <p:cNvSpPr txBox="1"/>
            <p:nvPr/>
          </p:nvSpPr>
          <p:spPr>
            <a:xfrm rot="19812424">
              <a:off x="2325461" y="2169840"/>
              <a:ext cx="553300" cy="215444"/>
            </a:xfrm>
            <a:prstGeom prst="rect">
              <a:avLst/>
            </a:prstGeom>
            <a:noFill/>
          </p:spPr>
          <p:txBody>
            <a:bodyPr wrap="square" rtlCol="0">
              <a:spAutoFit/>
            </a:bodyPr>
            <a:lstStyle/>
            <a:p>
              <a:r>
                <a:rPr lang="en-GB" sz="800" dirty="0"/>
                <a:t>Patients</a:t>
              </a:r>
            </a:p>
          </p:txBody>
        </p:sp>
        <p:sp>
          <p:nvSpPr>
            <p:cNvPr id="46" name="TextBox 45">
              <a:extLst>
                <a:ext uri="{FF2B5EF4-FFF2-40B4-BE49-F238E27FC236}">
                  <a16:creationId xmlns:a16="http://schemas.microsoft.com/office/drawing/2014/main" id="{4C7AAEAB-4FD6-44E3-A1AB-D1395EB64AF0}"/>
                </a:ext>
              </a:extLst>
            </p:cNvPr>
            <p:cNvSpPr txBox="1"/>
            <p:nvPr/>
          </p:nvSpPr>
          <p:spPr>
            <a:xfrm rot="1918097">
              <a:off x="3622458" y="2187948"/>
              <a:ext cx="768037" cy="215444"/>
            </a:xfrm>
            <a:prstGeom prst="rect">
              <a:avLst/>
            </a:prstGeom>
            <a:noFill/>
          </p:spPr>
          <p:txBody>
            <a:bodyPr wrap="square" rtlCol="0">
              <a:spAutoFit/>
            </a:bodyPr>
            <a:lstStyle/>
            <a:p>
              <a:r>
                <a:rPr lang="en-GB" sz="800" dirty="0"/>
                <a:t>Service users</a:t>
              </a:r>
            </a:p>
          </p:txBody>
        </p:sp>
        <p:sp>
          <p:nvSpPr>
            <p:cNvPr id="47" name="TextBox 46">
              <a:extLst>
                <a:ext uri="{FF2B5EF4-FFF2-40B4-BE49-F238E27FC236}">
                  <a16:creationId xmlns:a16="http://schemas.microsoft.com/office/drawing/2014/main" id="{4648AC97-F01F-4A00-8724-758AC274FA9B}"/>
                </a:ext>
              </a:extLst>
            </p:cNvPr>
            <p:cNvSpPr txBox="1"/>
            <p:nvPr/>
          </p:nvSpPr>
          <p:spPr>
            <a:xfrm rot="19812424">
              <a:off x="3736852" y="4532021"/>
              <a:ext cx="553300" cy="215444"/>
            </a:xfrm>
            <a:prstGeom prst="rect">
              <a:avLst/>
            </a:prstGeom>
            <a:noFill/>
          </p:spPr>
          <p:txBody>
            <a:bodyPr wrap="square" rtlCol="0">
              <a:spAutoFit/>
            </a:bodyPr>
            <a:lstStyle/>
            <a:p>
              <a:r>
                <a:rPr lang="en-GB" sz="800" dirty="0"/>
                <a:t>Citizens</a:t>
              </a:r>
            </a:p>
          </p:txBody>
        </p:sp>
        <p:sp>
          <p:nvSpPr>
            <p:cNvPr id="48" name="TextBox 47">
              <a:extLst>
                <a:ext uri="{FF2B5EF4-FFF2-40B4-BE49-F238E27FC236}">
                  <a16:creationId xmlns:a16="http://schemas.microsoft.com/office/drawing/2014/main" id="{7F82CF94-ABA1-4430-BDEE-CDADFBF78D42}"/>
                </a:ext>
              </a:extLst>
            </p:cNvPr>
            <p:cNvSpPr txBox="1"/>
            <p:nvPr/>
          </p:nvSpPr>
          <p:spPr>
            <a:xfrm rot="1775367">
              <a:off x="2303481" y="4538696"/>
              <a:ext cx="680895" cy="215444"/>
            </a:xfrm>
            <a:prstGeom prst="rect">
              <a:avLst/>
            </a:prstGeom>
            <a:noFill/>
          </p:spPr>
          <p:txBody>
            <a:bodyPr wrap="square" rtlCol="0">
              <a:spAutoFit/>
            </a:bodyPr>
            <a:lstStyle/>
            <a:p>
              <a:r>
                <a:rPr lang="en-GB" sz="800" dirty="0"/>
                <a:t>Advocates</a:t>
              </a:r>
            </a:p>
          </p:txBody>
        </p:sp>
        <p:sp>
          <p:nvSpPr>
            <p:cNvPr id="49" name="TextBox 48">
              <a:extLst>
                <a:ext uri="{FF2B5EF4-FFF2-40B4-BE49-F238E27FC236}">
                  <a16:creationId xmlns:a16="http://schemas.microsoft.com/office/drawing/2014/main" id="{1B13F86F-1FE0-41A7-9D2F-22505CB66E57}"/>
                </a:ext>
              </a:extLst>
            </p:cNvPr>
            <p:cNvSpPr txBox="1"/>
            <p:nvPr/>
          </p:nvSpPr>
          <p:spPr>
            <a:xfrm rot="5400000">
              <a:off x="4402683" y="3406211"/>
              <a:ext cx="553300" cy="215444"/>
            </a:xfrm>
            <a:prstGeom prst="rect">
              <a:avLst/>
            </a:prstGeom>
            <a:noFill/>
          </p:spPr>
          <p:txBody>
            <a:bodyPr wrap="square" rtlCol="0">
              <a:spAutoFit/>
            </a:bodyPr>
            <a:lstStyle/>
            <a:p>
              <a:r>
                <a:rPr lang="en-GB" sz="800" dirty="0"/>
                <a:t>Carers</a:t>
              </a:r>
            </a:p>
          </p:txBody>
        </p:sp>
        <p:sp>
          <p:nvSpPr>
            <p:cNvPr id="50" name="TextBox 49">
              <a:extLst>
                <a:ext uri="{FF2B5EF4-FFF2-40B4-BE49-F238E27FC236}">
                  <a16:creationId xmlns:a16="http://schemas.microsoft.com/office/drawing/2014/main" id="{5297040B-3204-480A-9591-431B79408C9E}"/>
                </a:ext>
              </a:extLst>
            </p:cNvPr>
            <p:cNvSpPr txBox="1"/>
            <p:nvPr/>
          </p:nvSpPr>
          <p:spPr>
            <a:xfrm rot="16200000">
              <a:off x="1654557" y="3311169"/>
              <a:ext cx="553300" cy="215444"/>
            </a:xfrm>
            <a:prstGeom prst="rect">
              <a:avLst/>
            </a:prstGeom>
            <a:noFill/>
          </p:spPr>
          <p:txBody>
            <a:bodyPr wrap="square" rtlCol="0">
              <a:spAutoFit/>
            </a:bodyPr>
            <a:lstStyle/>
            <a:p>
              <a:r>
                <a:rPr lang="en-GB" sz="800" dirty="0"/>
                <a:t>People</a:t>
              </a:r>
            </a:p>
          </p:txBody>
        </p:sp>
      </p:grpSp>
    </p:spTree>
    <p:extLst>
      <p:ext uri="{BB962C8B-B14F-4D97-AF65-F5344CB8AC3E}">
        <p14:creationId xmlns:p14="http://schemas.microsoft.com/office/powerpoint/2010/main" val="743982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95FC9-7CD9-4C2E-90F8-02A8E01A9D9B}"/>
              </a:ext>
            </a:extLst>
          </p:cNvPr>
          <p:cNvSpPr>
            <a:spLocks noGrp="1"/>
          </p:cNvSpPr>
          <p:nvPr>
            <p:ph type="title"/>
          </p:nvPr>
        </p:nvSpPr>
        <p:spPr>
          <a:xfrm>
            <a:off x="471977" y="695012"/>
            <a:ext cx="8229600" cy="887239"/>
          </a:xfrm>
        </p:spPr>
        <p:txBody>
          <a:bodyPr>
            <a:normAutofit fontScale="90000"/>
          </a:bodyPr>
          <a:lstStyle/>
          <a:p>
            <a:r>
              <a:rPr lang="en-GB" dirty="0"/>
              <a:t>Kirklees ICB Committee membership</a:t>
            </a:r>
          </a:p>
        </p:txBody>
      </p:sp>
      <p:sp>
        <p:nvSpPr>
          <p:cNvPr id="3" name="Content Placeholder 2">
            <a:extLst>
              <a:ext uri="{FF2B5EF4-FFF2-40B4-BE49-F238E27FC236}">
                <a16:creationId xmlns:a16="http://schemas.microsoft.com/office/drawing/2014/main" id="{D7172753-3790-406D-92FD-62522D5DBAAA}"/>
              </a:ext>
            </a:extLst>
          </p:cNvPr>
          <p:cNvSpPr>
            <a:spLocks noGrp="1"/>
          </p:cNvSpPr>
          <p:nvPr>
            <p:ph idx="1"/>
          </p:nvPr>
        </p:nvSpPr>
        <p:spPr>
          <a:xfrm>
            <a:off x="471977" y="1450004"/>
            <a:ext cx="8229600" cy="1786293"/>
          </a:xfrm>
        </p:spPr>
        <p:txBody>
          <a:bodyPr>
            <a:normAutofit/>
          </a:bodyPr>
          <a:lstStyle/>
          <a:p>
            <a:r>
              <a:rPr lang="en-GB" sz="2400" dirty="0"/>
              <a:t>Partner members: each organisation/ sector to nominate appropriate individual</a:t>
            </a:r>
          </a:p>
        </p:txBody>
      </p:sp>
      <p:graphicFrame>
        <p:nvGraphicFramePr>
          <p:cNvPr id="4" name="Table 4">
            <a:extLst>
              <a:ext uri="{FF2B5EF4-FFF2-40B4-BE49-F238E27FC236}">
                <a16:creationId xmlns:a16="http://schemas.microsoft.com/office/drawing/2014/main" id="{0595AD1E-9A4A-434C-A857-A214D853FB87}"/>
              </a:ext>
            </a:extLst>
          </p:cNvPr>
          <p:cNvGraphicFramePr>
            <a:graphicFrameLocks noGrp="1"/>
          </p:cNvGraphicFramePr>
          <p:nvPr/>
        </p:nvGraphicFramePr>
        <p:xfrm>
          <a:off x="524290" y="2337243"/>
          <a:ext cx="8147733" cy="3813817"/>
        </p:xfrm>
        <a:graphic>
          <a:graphicData uri="http://schemas.openxmlformats.org/drawingml/2006/table">
            <a:tbl>
              <a:tblPr firstRow="1" bandRow="1">
                <a:tableStyleId>{5C22544A-7EE6-4342-B048-85BDC9FD1C3A}</a:tableStyleId>
              </a:tblPr>
              <a:tblGrid>
                <a:gridCol w="2715911">
                  <a:extLst>
                    <a:ext uri="{9D8B030D-6E8A-4147-A177-3AD203B41FA5}">
                      <a16:colId xmlns:a16="http://schemas.microsoft.com/office/drawing/2014/main" val="3749104341"/>
                    </a:ext>
                  </a:extLst>
                </a:gridCol>
                <a:gridCol w="2715911">
                  <a:extLst>
                    <a:ext uri="{9D8B030D-6E8A-4147-A177-3AD203B41FA5}">
                      <a16:colId xmlns:a16="http://schemas.microsoft.com/office/drawing/2014/main" val="246374080"/>
                    </a:ext>
                  </a:extLst>
                </a:gridCol>
                <a:gridCol w="2715911">
                  <a:extLst>
                    <a:ext uri="{9D8B030D-6E8A-4147-A177-3AD203B41FA5}">
                      <a16:colId xmlns:a16="http://schemas.microsoft.com/office/drawing/2014/main" val="3366343475"/>
                    </a:ext>
                  </a:extLst>
                </a:gridCol>
              </a:tblGrid>
              <a:tr h="459930">
                <a:tc>
                  <a:txBody>
                    <a:bodyPr/>
                    <a:lstStyle/>
                    <a:p>
                      <a:r>
                        <a:rPr lang="en-GB" dirty="0"/>
                        <a:t>Independent Member</a:t>
                      </a:r>
                    </a:p>
                  </a:txBody>
                  <a:tcPr/>
                </a:tc>
                <a:tc>
                  <a:txBody>
                    <a:bodyPr/>
                    <a:lstStyle/>
                    <a:p>
                      <a:r>
                        <a:rPr lang="en-GB" dirty="0"/>
                        <a:t>Executive (Partnership) Member</a:t>
                      </a:r>
                    </a:p>
                  </a:txBody>
                  <a:tcPr/>
                </a:tc>
                <a:tc>
                  <a:txBody>
                    <a:bodyPr/>
                    <a:lstStyle/>
                    <a:p>
                      <a:r>
                        <a:rPr lang="en-GB" dirty="0"/>
                        <a:t>Partner Member</a:t>
                      </a:r>
                    </a:p>
                  </a:txBody>
                  <a:tcPr/>
                </a:tc>
                <a:extLst>
                  <a:ext uri="{0D108BD9-81ED-4DB2-BD59-A6C34878D82A}">
                    <a16:rowId xmlns:a16="http://schemas.microsoft.com/office/drawing/2014/main" val="3362445624"/>
                  </a:ext>
                </a:extLst>
              </a:tr>
              <a:tr h="3173991">
                <a:tc>
                  <a:txBody>
                    <a:bodyPr/>
                    <a:lstStyle/>
                    <a:p>
                      <a:r>
                        <a:rPr lang="en-GB" dirty="0"/>
                        <a:t>Independent Chair</a:t>
                      </a:r>
                    </a:p>
                    <a:p>
                      <a:r>
                        <a:rPr lang="en-GB" dirty="0"/>
                        <a:t>plus 2 others</a:t>
                      </a:r>
                    </a:p>
                  </a:txBody>
                  <a:tcPr/>
                </a:tc>
                <a:tc>
                  <a:txBody>
                    <a:bodyPr/>
                    <a:lstStyle/>
                    <a:p>
                      <a:r>
                        <a:rPr lang="en-GB" dirty="0"/>
                        <a:t>Kirklees ICB:</a:t>
                      </a:r>
                    </a:p>
                    <a:p>
                      <a:pPr marL="285750" indent="-285750">
                        <a:buFont typeface="Arial" panose="020B0604020202020204" pitchFamily="34" charset="0"/>
                        <a:buChar char="•"/>
                      </a:pPr>
                      <a:r>
                        <a:rPr lang="en-GB" dirty="0"/>
                        <a:t>Place Leader</a:t>
                      </a:r>
                    </a:p>
                    <a:p>
                      <a:pPr marL="285750" indent="-285750">
                        <a:buFont typeface="Arial" panose="020B0604020202020204" pitchFamily="34" charset="0"/>
                        <a:buChar char="•"/>
                      </a:pPr>
                      <a:r>
                        <a:rPr lang="en-GB" dirty="0"/>
                        <a:t>Finance Lead</a:t>
                      </a:r>
                    </a:p>
                    <a:p>
                      <a:pPr marL="285750" indent="-285750">
                        <a:buFont typeface="Arial" panose="020B0604020202020204" pitchFamily="34" charset="0"/>
                        <a:buChar char="•"/>
                      </a:pPr>
                      <a:r>
                        <a:rPr lang="en-GB" dirty="0"/>
                        <a:t>Quality Lead</a:t>
                      </a:r>
                    </a:p>
                    <a:p>
                      <a:pPr marL="285750" indent="-285750">
                        <a:buFont typeface="Arial" panose="020B0604020202020204" pitchFamily="34" charset="0"/>
                        <a:buChar char="•"/>
                      </a:pPr>
                      <a:r>
                        <a:rPr lang="en-GB" dirty="0"/>
                        <a:t>Clinical Lead</a:t>
                      </a:r>
                    </a:p>
                  </a:txBody>
                  <a:tcPr/>
                </a:tc>
                <a:tc>
                  <a:txBody>
                    <a:bodyPr/>
                    <a:lstStyle/>
                    <a:p>
                      <a:r>
                        <a:rPr lang="en-GB" dirty="0"/>
                        <a:t>Kirklees Council</a:t>
                      </a:r>
                    </a:p>
                    <a:p>
                      <a:r>
                        <a:rPr lang="en-GB" dirty="0"/>
                        <a:t>Primary Care (GP)</a:t>
                      </a:r>
                    </a:p>
                    <a:p>
                      <a:r>
                        <a:rPr lang="en-GB" dirty="0"/>
                        <a:t>CHFT</a:t>
                      </a:r>
                    </a:p>
                    <a:p>
                      <a:r>
                        <a:rPr lang="en-GB" dirty="0"/>
                        <a:t>MYHT</a:t>
                      </a:r>
                    </a:p>
                    <a:p>
                      <a:r>
                        <a:rPr lang="en-GB" dirty="0"/>
                        <a:t>SWYPFT</a:t>
                      </a:r>
                    </a:p>
                    <a:p>
                      <a:r>
                        <a:rPr lang="en-GB" dirty="0"/>
                        <a:t>Community Services </a:t>
                      </a:r>
                    </a:p>
                    <a:p>
                      <a:r>
                        <a:rPr lang="en-GB" dirty="0"/>
                        <a:t>VCSE (via Kirklees Third Sector Leaders)</a:t>
                      </a:r>
                    </a:p>
                    <a:p>
                      <a:r>
                        <a:rPr lang="en-GB" dirty="0"/>
                        <a:t>Healthwatch</a:t>
                      </a:r>
                    </a:p>
                  </a:txBody>
                  <a:tcPr/>
                </a:tc>
                <a:extLst>
                  <a:ext uri="{0D108BD9-81ED-4DB2-BD59-A6C34878D82A}">
                    <a16:rowId xmlns:a16="http://schemas.microsoft.com/office/drawing/2014/main" val="2893531367"/>
                  </a:ext>
                </a:extLst>
              </a:tr>
            </a:tbl>
          </a:graphicData>
        </a:graphic>
      </p:graphicFrame>
    </p:spTree>
    <p:extLst>
      <p:ext uri="{BB962C8B-B14F-4D97-AF65-F5344CB8AC3E}">
        <p14:creationId xmlns:p14="http://schemas.microsoft.com/office/powerpoint/2010/main" val="963535904"/>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30308B10324C947A52C3D3DAD3943B4" ma:contentTypeVersion="10" ma:contentTypeDescription="Create a new document." ma:contentTypeScope="" ma:versionID="a87cdcbc78028b4af4e8b7bfc1a0e96e">
  <xsd:schema xmlns:xsd="http://www.w3.org/2001/XMLSchema" xmlns:xs="http://www.w3.org/2001/XMLSchema" xmlns:p="http://schemas.microsoft.com/office/2006/metadata/properties" xmlns:ns2="193d75dd-0036-4bb8-a266-752e32a82498" xmlns:ns3="4b65e261-a3ef-4dde-9c1d-43fea131f7ca" targetNamespace="http://schemas.microsoft.com/office/2006/metadata/properties" ma:root="true" ma:fieldsID="172c66679adb25eaa35a3610b042bf91" ns2:_="" ns3:_="">
    <xsd:import namespace="193d75dd-0036-4bb8-a266-752e32a82498"/>
    <xsd:import namespace="4b65e261-a3ef-4dde-9c1d-43fea131f7c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3d75dd-0036-4bb8-a266-752e32a824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b65e261-a3ef-4dde-9c1d-43fea131f7c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CA28FE8-83DD-423F-A81C-E08601E80E0D}">
  <ds:schemaRefs>
    <ds:schemaRef ds:uri="http://schemas.microsoft.com/sharepoint/v3/contenttype/forms"/>
  </ds:schemaRefs>
</ds:datastoreItem>
</file>

<file path=customXml/itemProps2.xml><?xml version="1.0" encoding="utf-8"?>
<ds:datastoreItem xmlns:ds="http://schemas.openxmlformats.org/officeDocument/2006/customXml" ds:itemID="{C3BEC0C7-3B25-4AE0-B381-27D6EBC7DC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3d75dd-0036-4bb8-a266-752e32a82498"/>
    <ds:schemaRef ds:uri="4b65e261-a3ef-4dde-9c1d-43fea131f7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0D4809E-062C-4B25-82F7-34CB5EFE3D8A}">
  <ds:schemaRefs>
    <ds:schemaRef ds:uri="http://purl.org/dc/terms/"/>
    <ds:schemaRef ds:uri="http://schemas.microsoft.com/office/2006/documentManagement/types"/>
    <ds:schemaRef ds:uri="http://purl.org/dc/dcmitype/"/>
    <ds:schemaRef ds:uri="http://purl.org/dc/elements/1.1/"/>
    <ds:schemaRef ds:uri="http://schemas.microsoft.com/office/2006/metadata/properties"/>
    <ds:schemaRef ds:uri="http://schemas.openxmlformats.org/package/2006/metadata/core-properties"/>
    <ds:schemaRef ds:uri="193d75dd-0036-4bb8-a266-752e32a82498"/>
    <ds:schemaRef ds:uri="http://schemas.microsoft.com/office/infopath/2007/PartnerControls"/>
    <ds:schemaRef ds:uri="4b65e261-a3ef-4dde-9c1d-43fea131f7ca"/>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7557</TotalTime>
  <Words>1056</Words>
  <Application>Microsoft Office PowerPoint</Application>
  <PresentationFormat>On-screen Show (4:3)</PresentationFormat>
  <Paragraphs>189</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Courier New</vt:lpstr>
      <vt:lpstr>Symbol</vt:lpstr>
      <vt:lpstr>3_Office Theme</vt:lpstr>
      <vt:lpstr>Transition to West Yorkshire Integrated Care System and  Kirklees Place-based Partnership</vt:lpstr>
      <vt:lpstr>Why change?</vt:lpstr>
      <vt:lpstr>What does this mean?</vt:lpstr>
      <vt:lpstr>What is an Integrated Care System?</vt:lpstr>
      <vt:lpstr>What is an Integrated Care System?</vt:lpstr>
      <vt:lpstr>West Yorkshire ICS Guiding principles</vt:lpstr>
      <vt:lpstr>PowerPoint Presentation</vt:lpstr>
      <vt:lpstr>PowerPoint Presentation</vt:lpstr>
      <vt:lpstr>Kirklees ICB Committee membership</vt:lpstr>
      <vt:lpstr>What changes will (won’t) we see in Kirklees?</vt:lpstr>
      <vt:lpstr>What changes will we see in Kirklees?</vt:lpstr>
      <vt:lpstr>Other updates</vt:lpstr>
      <vt:lpstr>Key to abbreviations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Owen Richardson</dc:creator>
  <cp:lastModifiedBy>Rachel Carter</cp:lastModifiedBy>
  <cp:revision>556</cp:revision>
  <dcterms:created xsi:type="dcterms:W3CDTF">2019-06-10T11:10:05Z</dcterms:created>
  <dcterms:modified xsi:type="dcterms:W3CDTF">2022-01-26T16:41:01Z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2127eb8-1c2a-4c17-86cc-a5ba0926d1f9_Enabled">
    <vt:lpwstr>True</vt:lpwstr>
  </property>
  <property fmtid="{D5CDD505-2E9C-101B-9397-08002B2CF9AE}" pid="3" name="MSIP_Label_22127eb8-1c2a-4c17-86cc-a5ba0926d1f9_SiteId">
    <vt:lpwstr>61d0734f-7fce-4063-b638-09ac5ad5a43f</vt:lpwstr>
  </property>
  <property fmtid="{D5CDD505-2E9C-101B-9397-08002B2CF9AE}" pid="4" name="MSIP_Label_22127eb8-1c2a-4c17-86cc-a5ba0926d1f9_Owner">
    <vt:lpwstr>Owen.Richardson@kirklees.gov.uk</vt:lpwstr>
  </property>
  <property fmtid="{D5CDD505-2E9C-101B-9397-08002B2CF9AE}" pid="5" name="MSIP_Label_22127eb8-1c2a-4c17-86cc-a5ba0926d1f9_SetDate">
    <vt:lpwstr>2019-06-10T11:18:37.1327858Z</vt:lpwstr>
  </property>
  <property fmtid="{D5CDD505-2E9C-101B-9397-08002B2CF9AE}" pid="6" name="MSIP_Label_22127eb8-1c2a-4c17-86cc-a5ba0926d1f9_Name">
    <vt:lpwstr>Official</vt:lpwstr>
  </property>
  <property fmtid="{D5CDD505-2E9C-101B-9397-08002B2CF9AE}" pid="7" name="MSIP_Label_22127eb8-1c2a-4c17-86cc-a5ba0926d1f9_Application">
    <vt:lpwstr>Microsoft Azure Information Protection</vt:lpwstr>
  </property>
  <property fmtid="{D5CDD505-2E9C-101B-9397-08002B2CF9AE}" pid="8" name="MSIP_Label_22127eb8-1c2a-4c17-86cc-a5ba0926d1f9_Extended_MSFT_Method">
    <vt:lpwstr>Automatic</vt:lpwstr>
  </property>
  <property fmtid="{D5CDD505-2E9C-101B-9397-08002B2CF9AE}" pid="9" name="Sensitivity">
    <vt:lpwstr>Official</vt:lpwstr>
  </property>
  <property fmtid="{D5CDD505-2E9C-101B-9397-08002B2CF9AE}" pid="10" name="ContentTypeId">
    <vt:lpwstr>0x010100630308B10324C947A52C3D3DAD3943B4</vt:lpwstr>
  </property>
</Properties>
</file>